
<file path=[Content_Types].xml><?xml version="1.0" encoding="utf-8"?>
<Types xmlns="http://schemas.openxmlformats.org/package/2006/content-types">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25199975" cy="1800066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5671">
          <p15:clr>
            <a:srgbClr val="000000"/>
          </p15:clr>
        </p15:guide>
        <p15:guide id="2" pos="7938">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jeZNez80EfnwfwtjfBYs5+rdPt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92688" autoAdjust="0"/>
  </p:normalViewPr>
  <p:slideViewPr>
    <p:cSldViewPr snapToGrid="0">
      <p:cViewPr>
        <p:scale>
          <a:sx n="60" d="100"/>
          <a:sy n="60" d="100"/>
        </p:scale>
        <p:origin x="-62" y="3533"/>
      </p:cViewPr>
      <p:guideLst>
        <p:guide orient="horz" pos="5671"/>
        <p:guide pos="793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27390749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9" name="Google Shape;69;p1:notes"/>
          <p:cNvSpPr>
            <a:spLocks noGrp="1" noRot="1" noChangeAspect="1"/>
          </p:cNvSpPr>
          <p:nvPr>
            <p:ph type="sldImg" idx="2"/>
          </p:nvPr>
        </p:nvSpPr>
        <p:spPr>
          <a:xfrm>
            <a:off x="2771775" y="514350"/>
            <a:ext cx="36004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151180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4" name="Google Shape;124;p2:notes"/>
          <p:cNvSpPr>
            <a:spLocks noGrp="1" noRot="1" noChangeAspect="1"/>
          </p:cNvSpPr>
          <p:nvPr>
            <p:ph type="sldImg" idx="2"/>
          </p:nvPr>
        </p:nvSpPr>
        <p:spPr>
          <a:xfrm>
            <a:off x="2771775" y="514350"/>
            <a:ext cx="360045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48495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9012291" y="6904729"/>
            <a:ext cx="7182889" cy="4206324"/>
          </a:xfrm>
          <a:prstGeom prst="rect">
            <a:avLst/>
          </a:prstGeom>
          <a:noFill/>
          <a:ln>
            <a:noFill/>
          </a:ln>
        </p:spPr>
        <p:txBody>
          <a:bodyPr spcFirstLastPara="1" wrap="square" lIns="68550" tIns="34275" rIns="68550" bIns="34275" anchor="t" anchorCtr="0">
            <a:noAutofit/>
          </a:bodyPr>
          <a:lstStyle>
            <a:lvl1pPr marL="457200" marR="0" lvl="0" indent="-308610" algn="l" rtl="0">
              <a:lnSpc>
                <a:spcPct val="100000"/>
              </a:lnSpc>
              <a:spcBef>
                <a:spcPts val="252"/>
              </a:spcBef>
              <a:spcAft>
                <a:spcPts val="0"/>
              </a:spcAft>
              <a:buClr>
                <a:schemeClr val="dk1"/>
              </a:buClr>
              <a:buSzPts val="1260"/>
              <a:buFont typeface="Arial"/>
              <a:buChar char="•"/>
              <a:defRPr sz="1260" b="0" i="0" u="none" strike="noStrike" cap="none">
                <a:solidFill>
                  <a:schemeClr val="dk1"/>
                </a:solidFill>
                <a:latin typeface="Arial"/>
                <a:ea typeface="Arial"/>
                <a:cs typeface="Arial"/>
                <a:sym typeface="Arial"/>
              </a:defRPr>
            </a:lvl1pPr>
            <a:lvl2pPr marL="914400" marR="0" lvl="1" indent="-308610" algn="l" rtl="0">
              <a:lnSpc>
                <a:spcPct val="100000"/>
              </a:lnSpc>
              <a:spcBef>
                <a:spcPts val="252"/>
              </a:spcBef>
              <a:spcAft>
                <a:spcPts val="0"/>
              </a:spcAft>
              <a:buClr>
                <a:schemeClr val="dk1"/>
              </a:buClr>
              <a:buSzPts val="1260"/>
              <a:buFont typeface="Arial"/>
              <a:buChar char="–"/>
              <a:defRPr sz="1260" b="0" i="0" u="none" strike="noStrike" cap="none">
                <a:solidFill>
                  <a:schemeClr val="dk1"/>
                </a:solidFill>
                <a:latin typeface="Arial"/>
                <a:ea typeface="Arial"/>
                <a:cs typeface="Arial"/>
                <a:sym typeface="Arial"/>
              </a:defRPr>
            </a:lvl2pPr>
            <a:lvl3pPr marL="1371600" marR="0" lvl="2" indent="-308610" algn="l" rtl="0">
              <a:lnSpc>
                <a:spcPct val="100000"/>
              </a:lnSpc>
              <a:spcBef>
                <a:spcPts val="252"/>
              </a:spcBef>
              <a:spcAft>
                <a:spcPts val="0"/>
              </a:spcAft>
              <a:buClr>
                <a:schemeClr val="dk1"/>
              </a:buClr>
              <a:buSzPts val="1260"/>
              <a:buFont typeface="Arial"/>
              <a:buChar char="•"/>
              <a:defRPr sz="1260" b="0" i="0" u="none" strike="noStrike" cap="none">
                <a:solidFill>
                  <a:schemeClr val="dk1"/>
                </a:solidFill>
                <a:latin typeface="Arial"/>
                <a:ea typeface="Arial"/>
                <a:cs typeface="Arial"/>
                <a:sym typeface="Arial"/>
              </a:defRPr>
            </a:lvl3pPr>
            <a:lvl4pPr marL="1828800" marR="0" lvl="3" indent="-308610" algn="l" rtl="0">
              <a:lnSpc>
                <a:spcPct val="100000"/>
              </a:lnSpc>
              <a:spcBef>
                <a:spcPts val="252"/>
              </a:spcBef>
              <a:spcAft>
                <a:spcPts val="0"/>
              </a:spcAft>
              <a:buClr>
                <a:schemeClr val="dk1"/>
              </a:buClr>
              <a:buSzPts val="1260"/>
              <a:buFont typeface="Arial"/>
              <a:buChar char="–"/>
              <a:defRPr sz="1260" b="0" i="0" u="none" strike="noStrike" cap="none">
                <a:solidFill>
                  <a:schemeClr val="dk1"/>
                </a:solidFill>
                <a:latin typeface="Arial"/>
                <a:ea typeface="Arial"/>
                <a:cs typeface="Arial"/>
                <a:sym typeface="Arial"/>
              </a:defRPr>
            </a:lvl4pPr>
            <a:lvl5pPr marL="2286000" marR="0" lvl="4" indent="-308610" algn="l" rtl="0">
              <a:lnSpc>
                <a:spcPct val="100000"/>
              </a:lnSpc>
              <a:spcBef>
                <a:spcPts val="252"/>
              </a:spcBef>
              <a:spcAft>
                <a:spcPts val="0"/>
              </a:spcAft>
              <a:buClr>
                <a:schemeClr val="dk1"/>
              </a:buClr>
              <a:buSzPts val="1260"/>
              <a:buFont typeface="Arial"/>
              <a:buChar char="»"/>
              <a:defRPr sz="1260" b="0" i="0" u="none" strike="noStrike" cap="none">
                <a:solidFill>
                  <a:schemeClr val="dk1"/>
                </a:solidFill>
                <a:latin typeface="Arial"/>
                <a:ea typeface="Arial"/>
                <a:cs typeface="Arial"/>
                <a:sym typeface="Arial"/>
              </a:defRPr>
            </a:lvl5pPr>
            <a:lvl6pPr marL="2743200" marR="0" lvl="5" indent="-379666" algn="l" rtl="0">
              <a:lnSpc>
                <a:spcPct val="100000"/>
              </a:lnSpc>
              <a:spcBef>
                <a:spcPts val="476"/>
              </a:spcBef>
              <a:spcAft>
                <a:spcPts val="0"/>
              </a:spcAft>
              <a:buClr>
                <a:schemeClr val="dk1"/>
              </a:buClr>
              <a:buSzPts val="2379"/>
              <a:buFont typeface="Arial"/>
              <a:buChar char="•"/>
              <a:defRPr sz="2379" b="0" i="0" u="none" strike="noStrike" cap="none">
                <a:solidFill>
                  <a:schemeClr val="dk1"/>
                </a:solidFill>
                <a:latin typeface="Arial"/>
                <a:ea typeface="Arial"/>
                <a:cs typeface="Arial"/>
                <a:sym typeface="Arial"/>
              </a:defRPr>
            </a:lvl6pPr>
            <a:lvl7pPr marL="3200400" marR="0" lvl="6" indent="-379666" algn="l" rtl="0">
              <a:lnSpc>
                <a:spcPct val="100000"/>
              </a:lnSpc>
              <a:spcBef>
                <a:spcPts val="476"/>
              </a:spcBef>
              <a:spcAft>
                <a:spcPts val="0"/>
              </a:spcAft>
              <a:buClr>
                <a:schemeClr val="dk1"/>
              </a:buClr>
              <a:buSzPts val="2379"/>
              <a:buFont typeface="Arial"/>
              <a:buChar char="•"/>
              <a:defRPr sz="2379" b="0" i="0" u="none" strike="noStrike" cap="none">
                <a:solidFill>
                  <a:schemeClr val="dk1"/>
                </a:solidFill>
                <a:latin typeface="Arial"/>
                <a:ea typeface="Arial"/>
                <a:cs typeface="Arial"/>
                <a:sym typeface="Arial"/>
              </a:defRPr>
            </a:lvl7pPr>
            <a:lvl8pPr marL="3657600" marR="0" lvl="7" indent="-379666" algn="l" rtl="0">
              <a:lnSpc>
                <a:spcPct val="100000"/>
              </a:lnSpc>
              <a:spcBef>
                <a:spcPts val="476"/>
              </a:spcBef>
              <a:spcAft>
                <a:spcPts val="0"/>
              </a:spcAft>
              <a:buClr>
                <a:schemeClr val="dk1"/>
              </a:buClr>
              <a:buSzPts val="2379"/>
              <a:buFont typeface="Arial"/>
              <a:buChar char="•"/>
              <a:defRPr sz="2379" b="0" i="0" u="none" strike="noStrike" cap="none">
                <a:solidFill>
                  <a:schemeClr val="dk1"/>
                </a:solidFill>
                <a:latin typeface="Arial"/>
                <a:ea typeface="Arial"/>
                <a:cs typeface="Arial"/>
                <a:sym typeface="Arial"/>
              </a:defRPr>
            </a:lvl8pPr>
            <a:lvl9pPr marL="4114800" marR="0" lvl="8" indent="-379666" algn="l" rtl="0">
              <a:lnSpc>
                <a:spcPct val="100000"/>
              </a:lnSpc>
              <a:spcBef>
                <a:spcPts val="476"/>
              </a:spcBef>
              <a:spcAft>
                <a:spcPts val="0"/>
              </a:spcAft>
              <a:buClr>
                <a:schemeClr val="dk1"/>
              </a:buClr>
              <a:buSzPts val="2379"/>
              <a:buFont typeface="Arial"/>
              <a:buChar char="•"/>
              <a:defRPr sz="2379"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p:nvPr/>
        </p:nvSpPr>
        <p:spPr>
          <a:xfrm>
            <a:off x="7138987" y="73025"/>
            <a:ext cx="10606087" cy="744537"/>
          </a:xfrm>
          <a:prstGeom prst="rect">
            <a:avLst/>
          </a:prstGeom>
          <a:noFill/>
          <a:ln>
            <a:noFill/>
          </a:ln>
        </p:spPr>
        <p:txBody>
          <a:bodyPr spcFirstLastPara="1" wrap="square" lIns="95950" tIns="47975" rIns="95950" bIns="47975" anchor="ctr" anchorCtr="0">
            <a:spAutoFit/>
          </a:bodyPr>
          <a:lstStyle/>
          <a:p>
            <a:pPr marL="0" marR="0" lvl="0" indent="0" algn="ctr" rtl="0">
              <a:lnSpc>
                <a:spcPct val="100000"/>
              </a:lnSpc>
              <a:spcBef>
                <a:spcPts val="0"/>
              </a:spcBef>
              <a:spcAft>
                <a:spcPts val="0"/>
              </a:spcAft>
              <a:buClr>
                <a:schemeClr val="dk1"/>
              </a:buClr>
              <a:buSzPts val="2100"/>
              <a:buFont typeface="MS Gothic"/>
              <a:buNone/>
            </a:pPr>
            <a:r>
              <a:rPr lang="en-US" sz="2100" b="0" i="0" u="none" strike="noStrike" cap="none">
                <a:solidFill>
                  <a:schemeClr val="dk1"/>
                </a:solidFill>
                <a:latin typeface="MS Gothic"/>
                <a:ea typeface="MS Gothic"/>
                <a:cs typeface="MS Gothic"/>
                <a:sym typeface="MS Gothic"/>
              </a:rPr>
              <a:t>折り加工：A4仕上がり十字折り_横</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100"/>
              <a:buFont typeface="MS Gothic"/>
              <a:buNone/>
            </a:pPr>
            <a:r>
              <a:rPr lang="en-US" sz="2100" b="0" i="0" u="none" strike="noStrike" cap="none">
                <a:solidFill>
                  <a:schemeClr val="dk1"/>
                </a:solidFill>
                <a:latin typeface="MS Gothic"/>
                <a:ea typeface="MS Gothic"/>
                <a:cs typeface="MS Gothic"/>
                <a:sym typeface="MS Gothic"/>
              </a:rPr>
              <a:t>（ 紙のサイズ420×594mm  仕上がりサイズ210×297mm ）</a:t>
            </a:r>
            <a:endParaRPr sz="1400" b="0" i="0" u="none" strike="noStrike" cap="none">
              <a:solidFill>
                <a:srgbClr val="000000"/>
              </a:solidFill>
              <a:latin typeface="Arial"/>
              <a:ea typeface="Arial"/>
              <a:cs typeface="Arial"/>
              <a:sym typeface="Arial"/>
            </a:endParaRPr>
          </a:p>
        </p:txBody>
      </p:sp>
      <p:sp>
        <p:nvSpPr>
          <p:cNvPr id="7" name="Google Shape;7;p3"/>
          <p:cNvSpPr txBox="1"/>
          <p:nvPr/>
        </p:nvSpPr>
        <p:spPr>
          <a:xfrm>
            <a:off x="0" y="900112"/>
            <a:ext cx="193675" cy="376237"/>
          </a:xfrm>
          <a:prstGeom prst="rect">
            <a:avLst/>
          </a:prstGeom>
          <a:noFill/>
          <a:ln>
            <a:noFill/>
          </a:ln>
        </p:spPr>
        <p:txBody>
          <a:bodyPr spcFirstLastPara="1" wrap="square" lIns="95950" tIns="47975" rIns="95950" bIns="47975" anchor="ctr"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nvGrpSpPr>
          <p:cNvPr id="8" name="Google Shape;8;p3"/>
          <p:cNvGrpSpPr/>
          <p:nvPr/>
        </p:nvGrpSpPr>
        <p:grpSpPr>
          <a:xfrm>
            <a:off x="1414462" y="939800"/>
            <a:ext cx="22352000" cy="16114710"/>
            <a:chOff x="1414463" y="939800"/>
            <a:chExt cx="22352000" cy="16115503"/>
          </a:xfrm>
        </p:grpSpPr>
        <p:grpSp>
          <p:nvGrpSpPr>
            <p:cNvPr id="9" name="Google Shape;9;p3"/>
            <p:cNvGrpSpPr/>
            <p:nvPr/>
          </p:nvGrpSpPr>
          <p:grpSpPr>
            <a:xfrm>
              <a:off x="1414463" y="966789"/>
              <a:ext cx="22352000" cy="16088514"/>
              <a:chOff x="1414463" y="966789"/>
              <a:chExt cx="22352000" cy="16088514"/>
            </a:xfrm>
          </p:grpSpPr>
          <p:grpSp>
            <p:nvGrpSpPr>
              <p:cNvPr id="10" name="Google Shape;10;p3"/>
              <p:cNvGrpSpPr/>
              <p:nvPr/>
            </p:nvGrpSpPr>
            <p:grpSpPr>
              <a:xfrm rot="5400000">
                <a:off x="23289406" y="975532"/>
                <a:ext cx="482624" cy="465138"/>
                <a:chOff x="-2215" y="-2797"/>
                <a:chExt cx="439064" cy="435760"/>
              </a:xfrm>
            </p:grpSpPr>
            <p:sp>
              <p:nvSpPr>
                <p:cNvPr id="11" name="Google Shape;11;p3"/>
                <p:cNvSpPr/>
                <p:nvPr/>
              </p:nvSpPr>
              <p:spPr>
                <a:xfrm>
                  <a:off x="-2215" y="3152"/>
                  <a:ext cx="439064" cy="328679"/>
                </a:xfrm>
                <a:custGeom>
                  <a:avLst/>
                  <a:gdLst/>
                  <a:ahLst/>
                  <a:cxnLst/>
                  <a:rect l="l" t="t" r="r" b="b"/>
                  <a:pathLst>
                    <a:path w="434340" h="321945" extrusionOk="0">
                      <a:moveTo>
                        <a:pt x="434340" y="0"/>
                      </a:moveTo>
                      <a:lnTo>
                        <a:pt x="434340" y="321945"/>
                      </a:lnTo>
                      <a:lnTo>
                        <a:pt x="0" y="321945"/>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2" name="Google Shape;12;p3"/>
                <p:cNvSpPr/>
                <p:nvPr/>
              </p:nvSpPr>
              <p:spPr>
                <a:xfrm>
                  <a:off x="-2215" y="-2797"/>
                  <a:ext cx="327853" cy="435760"/>
                </a:xfrm>
                <a:custGeom>
                  <a:avLst/>
                  <a:gdLst/>
                  <a:ahLst/>
                  <a:cxnLst/>
                  <a:rect l="l" t="t" r="r" b="b"/>
                  <a:pathLst>
                    <a:path w="434340" h="321945" extrusionOk="0">
                      <a:moveTo>
                        <a:pt x="434340" y="0"/>
                      </a:moveTo>
                      <a:lnTo>
                        <a:pt x="434340" y="321945"/>
                      </a:lnTo>
                      <a:lnTo>
                        <a:pt x="0" y="321945"/>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grpSp>
            <p:nvGrpSpPr>
              <p:cNvPr id="13" name="Google Shape;13;p3"/>
              <p:cNvGrpSpPr/>
              <p:nvPr/>
            </p:nvGrpSpPr>
            <p:grpSpPr>
              <a:xfrm rot="10800000">
                <a:off x="23283863" y="16559980"/>
                <a:ext cx="482600" cy="465160"/>
                <a:chOff x="4853" y="5709"/>
                <a:chExt cx="439000" cy="437333"/>
              </a:xfrm>
            </p:grpSpPr>
            <p:sp>
              <p:nvSpPr>
                <p:cNvPr id="14" name="Google Shape;14;p3"/>
                <p:cNvSpPr/>
                <p:nvPr/>
              </p:nvSpPr>
              <p:spPr>
                <a:xfrm>
                  <a:off x="4853" y="5709"/>
                  <a:ext cx="439000" cy="326880"/>
                </a:xfrm>
                <a:custGeom>
                  <a:avLst/>
                  <a:gdLst/>
                  <a:ahLst/>
                  <a:cxnLst/>
                  <a:rect l="l" t="t" r="r" b="b"/>
                  <a:pathLst>
                    <a:path w="434340" h="321945" extrusionOk="0">
                      <a:moveTo>
                        <a:pt x="434340" y="0"/>
                      </a:moveTo>
                      <a:lnTo>
                        <a:pt x="434340" y="321945"/>
                      </a:lnTo>
                      <a:lnTo>
                        <a:pt x="0" y="321945"/>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5" name="Google Shape;15;p3"/>
                <p:cNvSpPr/>
                <p:nvPr/>
              </p:nvSpPr>
              <p:spPr>
                <a:xfrm>
                  <a:off x="9186" y="11679"/>
                  <a:ext cx="327805" cy="431363"/>
                </a:xfrm>
                <a:custGeom>
                  <a:avLst/>
                  <a:gdLst/>
                  <a:ahLst/>
                  <a:cxnLst/>
                  <a:rect l="l" t="t" r="r" b="b"/>
                  <a:pathLst>
                    <a:path w="434340" h="321945" extrusionOk="0">
                      <a:moveTo>
                        <a:pt x="434340" y="0"/>
                      </a:moveTo>
                      <a:lnTo>
                        <a:pt x="434340" y="321945"/>
                      </a:lnTo>
                      <a:lnTo>
                        <a:pt x="0" y="321945"/>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grpSp>
            <p:nvGrpSpPr>
              <p:cNvPr id="16" name="Google Shape;16;p3"/>
              <p:cNvGrpSpPr/>
              <p:nvPr/>
            </p:nvGrpSpPr>
            <p:grpSpPr>
              <a:xfrm rot="-5400000">
                <a:off x="1434294" y="16584598"/>
                <a:ext cx="482624" cy="458787"/>
                <a:chOff x="27989" y="9608"/>
                <a:chExt cx="439065" cy="431298"/>
              </a:xfrm>
            </p:grpSpPr>
            <p:sp>
              <p:nvSpPr>
                <p:cNvPr id="17" name="Google Shape;17;p3"/>
                <p:cNvSpPr/>
                <p:nvPr/>
              </p:nvSpPr>
              <p:spPr>
                <a:xfrm>
                  <a:off x="27989" y="11100"/>
                  <a:ext cx="439065" cy="326832"/>
                </a:xfrm>
                <a:custGeom>
                  <a:avLst/>
                  <a:gdLst/>
                  <a:ahLst/>
                  <a:cxnLst/>
                  <a:rect l="l" t="t" r="r" b="b"/>
                  <a:pathLst>
                    <a:path w="434340" h="321945" extrusionOk="0">
                      <a:moveTo>
                        <a:pt x="434340" y="0"/>
                      </a:moveTo>
                      <a:lnTo>
                        <a:pt x="434340" y="321945"/>
                      </a:lnTo>
                      <a:lnTo>
                        <a:pt x="0" y="321945"/>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8" name="Google Shape;18;p3"/>
                <p:cNvSpPr/>
                <p:nvPr/>
              </p:nvSpPr>
              <p:spPr>
                <a:xfrm>
                  <a:off x="49654" y="9608"/>
                  <a:ext cx="327854" cy="431298"/>
                </a:xfrm>
                <a:custGeom>
                  <a:avLst/>
                  <a:gdLst/>
                  <a:ahLst/>
                  <a:cxnLst/>
                  <a:rect l="l" t="t" r="r" b="b"/>
                  <a:pathLst>
                    <a:path w="434340" h="321945" extrusionOk="0">
                      <a:moveTo>
                        <a:pt x="434340" y="0"/>
                      </a:moveTo>
                      <a:lnTo>
                        <a:pt x="434340" y="321945"/>
                      </a:lnTo>
                      <a:lnTo>
                        <a:pt x="0" y="321945"/>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grpSp>
            <p:nvGrpSpPr>
              <p:cNvPr id="19" name="Google Shape;19;p3"/>
              <p:cNvGrpSpPr/>
              <p:nvPr/>
            </p:nvGrpSpPr>
            <p:grpSpPr>
              <a:xfrm>
                <a:off x="1414463" y="979490"/>
                <a:ext cx="482600" cy="455635"/>
                <a:chOff x="548" y="1611"/>
                <a:chExt cx="439000" cy="426899"/>
              </a:xfrm>
            </p:grpSpPr>
            <p:sp>
              <p:nvSpPr>
                <p:cNvPr id="20" name="Google Shape;20;p3"/>
                <p:cNvSpPr/>
                <p:nvPr/>
              </p:nvSpPr>
              <p:spPr>
                <a:xfrm>
                  <a:off x="548" y="3098"/>
                  <a:ext cx="439000" cy="324265"/>
                </a:xfrm>
                <a:custGeom>
                  <a:avLst/>
                  <a:gdLst/>
                  <a:ahLst/>
                  <a:cxnLst/>
                  <a:rect l="l" t="t" r="r" b="b"/>
                  <a:pathLst>
                    <a:path w="434340" h="321945" extrusionOk="0">
                      <a:moveTo>
                        <a:pt x="434340" y="0"/>
                      </a:moveTo>
                      <a:lnTo>
                        <a:pt x="434340" y="321945"/>
                      </a:lnTo>
                      <a:lnTo>
                        <a:pt x="0" y="321945"/>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21" name="Google Shape;21;p3"/>
                <p:cNvSpPr/>
                <p:nvPr/>
              </p:nvSpPr>
              <p:spPr>
                <a:xfrm>
                  <a:off x="19321" y="1611"/>
                  <a:ext cx="327806" cy="426899"/>
                </a:xfrm>
                <a:custGeom>
                  <a:avLst/>
                  <a:gdLst/>
                  <a:ahLst/>
                  <a:cxnLst/>
                  <a:rect l="l" t="t" r="r" b="b"/>
                  <a:pathLst>
                    <a:path w="434340" h="321945" extrusionOk="0">
                      <a:moveTo>
                        <a:pt x="434340" y="0"/>
                      </a:moveTo>
                      <a:lnTo>
                        <a:pt x="434340" y="321945"/>
                      </a:lnTo>
                      <a:lnTo>
                        <a:pt x="0" y="321945"/>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grpSp>
            <p:nvGrpSpPr>
              <p:cNvPr id="22" name="Google Shape;22;p3"/>
              <p:cNvGrpSpPr/>
              <p:nvPr/>
            </p:nvGrpSpPr>
            <p:grpSpPr>
              <a:xfrm rot="5400000">
                <a:off x="12545611" y="726689"/>
                <a:ext cx="94462" cy="900112"/>
                <a:chOff x="1650893" y="9611522"/>
                <a:chExt cx="94454" cy="900057"/>
              </a:xfrm>
            </p:grpSpPr>
            <p:cxnSp>
              <p:nvCxnSpPr>
                <p:cNvPr id="23" name="Google Shape;23;p3"/>
                <p:cNvCxnSpPr/>
                <p:nvPr/>
              </p:nvCxnSpPr>
              <p:spPr>
                <a:xfrm>
                  <a:off x="1745347" y="9611522"/>
                  <a:ext cx="0" cy="900057"/>
                </a:xfrm>
                <a:prstGeom prst="straightConnector1">
                  <a:avLst/>
                </a:prstGeom>
                <a:noFill/>
                <a:ln w="9525" cap="flat" cmpd="sng">
                  <a:solidFill>
                    <a:schemeClr val="dk1"/>
                  </a:solidFill>
                  <a:prstDash val="solid"/>
                  <a:miter lim="800000"/>
                  <a:headEnd type="none" w="sm" len="sm"/>
                  <a:tailEnd type="none" w="sm" len="sm"/>
                </a:ln>
              </p:spPr>
            </p:cxnSp>
            <p:cxnSp>
              <p:nvCxnSpPr>
                <p:cNvPr id="24" name="Google Shape;24;p3"/>
                <p:cNvCxnSpPr/>
                <p:nvPr/>
              </p:nvCxnSpPr>
              <p:spPr>
                <a:xfrm rot="10800000">
                  <a:off x="1650893" y="9871058"/>
                  <a:ext cx="0" cy="360349"/>
                </a:xfrm>
                <a:prstGeom prst="straightConnector1">
                  <a:avLst/>
                </a:prstGeom>
                <a:noFill/>
                <a:ln w="9525" cap="flat" cmpd="sng">
                  <a:solidFill>
                    <a:schemeClr val="dk1"/>
                  </a:solidFill>
                  <a:prstDash val="solid"/>
                  <a:miter lim="800000"/>
                  <a:headEnd type="none" w="sm" len="sm"/>
                  <a:tailEnd type="none" w="sm" len="sm"/>
                </a:ln>
              </p:spPr>
            </p:cxnSp>
          </p:grpSp>
          <p:grpSp>
            <p:nvGrpSpPr>
              <p:cNvPr id="25" name="Google Shape;25;p3"/>
              <p:cNvGrpSpPr/>
              <p:nvPr/>
            </p:nvGrpSpPr>
            <p:grpSpPr>
              <a:xfrm rot="5400000" flipH="1">
                <a:off x="12548788" y="16373065"/>
                <a:ext cx="94460" cy="900112"/>
                <a:chOff x="1651001" y="9611524"/>
                <a:chExt cx="94452" cy="900057"/>
              </a:xfrm>
            </p:grpSpPr>
            <p:cxnSp>
              <p:nvCxnSpPr>
                <p:cNvPr id="26" name="Google Shape;26;p3"/>
                <p:cNvCxnSpPr/>
                <p:nvPr/>
              </p:nvCxnSpPr>
              <p:spPr>
                <a:xfrm>
                  <a:off x="1745453" y="9611524"/>
                  <a:ext cx="0" cy="900057"/>
                </a:xfrm>
                <a:prstGeom prst="straightConnector1">
                  <a:avLst/>
                </a:prstGeom>
                <a:noFill/>
                <a:ln w="9525" cap="flat" cmpd="sng">
                  <a:solidFill>
                    <a:schemeClr val="dk1"/>
                  </a:solidFill>
                  <a:prstDash val="solid"/>
                  <a:miter lim="800000"/>
                  <a:headEnd type="none" w="sm" len="sm"/>
                  <a:tailEnd type="none" w="sm" len="sm"/>
                </a:ln>
              </p:spPr>
            </p:cxnSp>
            <p:cxnSp>
              <p:nvCxnSpPr>
                <p:cNvPr id="27" name="Google Shape;27;p3"/>
                <p:cNvCxnSpPr/>
                <p:nvPr/>
              </p:nvCxnSpPr>
              <p:spPr>
                <a:xfrm rot="10800000">
                  <a:off x="1651001" y="9872648"/>
                  <a:ext cx="0" cy="360348"/>
                </a:xfrm>
                <a:prstGeom prst="straightConnector1">
                  <a:avLst/>
                </a:prstGeom>
                <a:noFill/>
                <a:ln w="9525" cap="flat" cmpd="sng">
                  <a:solidFill>
                    <a:schemeClr val="dk1"/>
                  </a:solidFill>
                  <a:prstDash val="solid"/>
                  <a:miter lim="800000"/>
                  <a:headEnd type="none" w="sm" len="sm"/>
                  <a:tailEnd type="none" w="sm" len="sm"/>
                </a:ln>
              </p:spPr>
            </p:cxnSp>
          </p:grpSp>
          <p:grpSp>
            <p:nvGrpSpPr>
              <p:cNvPr id="28" name="Google Shape;28;p3"/>
              <p:cNvGrpSpPr/>
              <p:nvPr/>
            </p:nvGrpSpPr>
            <p:grpSpPr>
              <a:xfrm rot="10800000" flipH="1">
                <a:off x="1594643" y="8545885"/>
                <a:ext cx="103983" cy="900156"/>
                <a:chOff x="1651407" y="9610424"/>
                <a:chExt cx="103979" cy="900054"/>
              </a:xfrm>
            </p:grpSpPr>
            <p:cxnSp>
              <p:nvCxnSpPr>
                <p:cNvPr id="29" name="Google Shape;29;p3"/>
                <p:cNvCxnSpPr/>
                <p:nvPr/>
              </p:nvCxnSpPr>
              <p:spPr>
                <a:xfrm>
                  <a:off x="1755386" y="9610424"/>
                  <a:ext cx="0" cy="900054"/>
                </a:xfrm>
                <a:prstGeom prst="straightConnector1">
                  <a:avLst/>
                </a:prstGeom>
                <a:noFill/>
                <a:ln w="9525" cap="flat" cmpd="sng">
                  <a:solidFill>
                    <a:schemeClr val="dk1"/>
                  </a:solidFill>
                  <a:prstDash val="solid"/>
                  <a:miter lim="800000"/>
                  <a:headEnd type="none" w="sm" len="sm"/>
                  <a:tailEnd type="none" w="sm" len="sm"/>
                </a:ln>
              </p:spPr>
            </p:cxnSp>
            <p:cxnSp>
              <p:nvCxnSpPr>
                <p:cNvPr id="30" name="Google Shape;30;p3"/>
                <p:cNvCxnSpPr/>
                <p:nvPr/>
              </p:nvCxnSpPr>
              <p:spPr>
                <a:xfrm rot="10800000">
                  <a:off x="1651407" y="9868371"/>
                  <a:ext cx="0" cy="360349"/>
                </a:xfrm>
                <a:prstGeom prst="straightConnector1">
                  <a:avLst/>
                </a:prstGeom>
                <a:noFill/>
                <a:ln w="9525" cap="flat" cmpd="sng">
                  <a:solidFill>
                    <a:schemeClr val="dk1"/>
                  </a:solidFill>
                  <a:prstDash val="solid"/>
                  <a:miter lim="800000"/>
                  <a:headEnd type="none" w="sm" len="sm"/>
                  <a:tailEnd type="none" w="sm" len="sm"/>
                </a:ln>
              </p:spPr>
            </p:cxnSp>
          </p:grpSp>
          <p:grpSp>
            <p:nvGrpSpPr>
              <p:cNvPr id="31" name="Google Shape;31;p3"/>
              <p:cNvGrpSpPr/>
              <p:nvPr/>
            </p:nvGrpSpPr>
            <p:grpSpPr>
              <a:xfrm rot="10800000">
                <a:off x="23514050" y="8545886"/>
                <a:ext cx="84931" cy="900156"/>
                <a:chOff x="1650920" y="9610820"/>
                <a:chExt cx="84928" cy="900054"/>
              </a:xfrm>
            </p:grpSpPr>
            <p:cxnSp>
              <p:nvCxnSpPr>
                <p:cNvPr id="32" name="Google Shape;32;p3"/>
                <p:cNvCxnSpPr/>
                <p:nvPr/>
              </p:nvCxnSpPr>
              <p:spPr>
                <a:xfrm>
                  <a:off x="1735848" y="9610820"/>
                  <a:ext cx="0" cy="900054"/>
                </a:xfrm>
                <a:prstGeom prst="straightConnector1">
                  <a:avLst/>
                </a:prstGeom>
                <a:noFill/>
                <a:ln w="9525" cap="flat" cmpd="sng">
                  <a:solidFill>
                    <a:schemeClr val="dk1"/>
                  </a:solidFill>
                  <a:prstDash val="solid"/>
                  <a:miter lim="800000"/>
                  <a:headEnd type="none" w="sm" len="sm"/>
                  <a:tailEnd type="none" w="sm" len="sm"/>
                </a:ln>
              </p:spPr>
            </p:cxnSp>
            <p:cxnSp>
              <p:nvCxnSpPr>
                <p:cNvPr id="33" name="Google Shape;33;p3"/>
                <p:cNvCxnSpPr/>
                <p:nvPr/>
              </p:nvCxnSpPr>
              <p:spPr>
                <a:xfrm rot="10800000">
                  <a:off x="1650920" y="9867179"/>
                  <a:ext cx="0" cy="360350"/>
                </a:xfrm>
                <a:prstGeom prst="straightConnector1">
                  <a:avLst/>
                </a:prstGeom>
                <a:noFill/>
                <a:ln w="9525" cap="flat" cmpd="sng">
                  <a:solidFill>
                    <a:schemeClr val="dk1"/>
                  </a:solidFill>
                  <a:prstDash val="solid"/>
                  <a:miter lim="800000"/>
                  <a:headEnd type="none" w="sm" len="sm"/>
                  <a:tailEnd type="none" w="sm" len="sm"/>
                </a:ln>
              </p:spPr>
            </p:cxnSp>
          </p:grpSp>
        </p:grpSp>
        <p:grpSp>
          <p:nvGrpSpPr>
            <p:cNvPr id="34" name="Google Shape;34;p3"/>
            <p:cNvGrpSpPr/>
            <p:nvPr/>
          </p:nvGrpSpPr>
          <p:grpSpPr>
            <a:xfrm>
              <a:off x="1438274" y="939800"/>
              <a:ext cx="21840825" cy="15626533"/>
              <a:chOff x="1438274" y="939800"/>
              <a:chExt cx="21840825" cy="15626533"/>
            </a:xfrm>
          </p:grpSpPr>
          <p:grpSp>
            <p:nvGrpSpPr>
              <p:cNvPr id="35" name="Google Shape;35;p3"/>
              <p:cNvGrpSpPr/>
              <p:nvPr/>
            </p:nvGrpSpPr>
            <p:grpSpPr>
              <a:xfrm rot="10800000">
                <a:off x="1438274" y="1447824"/>
                <a:ext cx="265113" cy="15118509"/>
                <a:chOff x="23578361" y="1643043"/>
                <a:chExt cx="265097" cy="15117296"/>
              </a:xfrm>
            </p:grpSpPr>
            <p:cxnSp>
              <p:nvCxnSpPr>
                <p:cNvPr id="36" name="Google Shape;36;p3"/>
                <p:cNvCxnSpPr/>
                <p:nvPr/>
              </p:nvCxnSpPr>
              <p:spPr>
                <a:xfrm rot="5400000">
                  <a:off x="19798640" y="5422763"/>
                  <a:ext cx="7559441" cy="0"/>
                </a:xfrm>
                <a:prstGeom prst="straightConnector1">
                  <a:avLst/>
                </a:prstGeom>
                <a:noFill/>
                <a:ln w="25400" cap="flat" cmpd="sng">
                  <a:solidFill>
                    <a:srgbClr val="FF0000"/>
                  </a:solidFill>
                  <a:prstDash val="solid"/>
                  <a:miter lim="800000"/>
                  <a:headEnd type="stealth" w="med" len="med"/>
                  <a:tailEnd type="stealth" w="med" len="med"/>
                </a:ln>
              </p:spPr>
            </p:cxnSp>
            <p:sp>
              <p:nvSpPr>
                <p:cNvPr id="37" name="Google Shape;37;p3"/>
                <p:cNvSpPr txBox="1"/>
                <p:nvPr/>
              </p:nvSpPr>
              <p:spPr>
                <a:xfrm rot="5400000">
                  <a:off x="23364051" y="5529128"/>
                  <a:ext cx="693716" cy="246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210mm</a:t>
                  </a:r>
                  <a:endParaRPr sz="1400" b="0" i="0" u="none" strike="noStrike" cap="none">
                    <a:solidFill>
                      <a:srgbClr val="000000"/>
                    </a:solidFill>
                    <a:latin typeface="Arial"/>
                    <a:ea typeface="Arial"/>
                    <a:cs typeface="Arial"/>
                    <a:sym typeface="Arial"/>
                  </a:endParaRPr>
                </a:p>
              </p:txBody>
            </p:sp>
            <p:cxnSp>
              <p:nvCxnSpPr>
                <p:cNvPr id="38" name="Google Shape;38;p3"/>
                <p:cNvCxnSpPr/>
                <p:nvPr/>
              </p:nvCxnSpPr>
              <p:spPr>
                <a:xfrm rot="5400000">
                  <a:off x="19804990" y="12980618"/>
                  <a:ext cx="7559441" cy="0"/>
                </a:xfrm>
                <a:prstGeom prst="straightConnector1">
                  <a:avLst/>
                </a:prstGeom>
                <a:noFill/>
                <a:ln w="25400" cap="flat" cmpd="sng">
                  <a:solidFill>
                    <a:srgbClr val="FF0000"/>
                  </a:solidFill>
                  <a:prstDash val="solid"/>
                  <a:miter lim="800000"/>
                  <a:headEnd type="stealth" w="med" len="med"/>
                  <a:tailEnd type="stealth" w="med" len="med"/>
                </a:ln>
              </p:spPr>
            </p:cxnSp>
            <p:sp>
              <p:nvSpPr>
                <p:cNvPr id="39" name="Google Shape;39;p3"/>
                <p:cNvSpPr txBox="1"/>
                <p:nvPr/>
              </p:nvSpPr>
              <p:spPr>
                <a:xfrm rot="5400000">
                  <a:off x="23372782" y="12936966"/>
                  <a:ext cx="695303" cy="246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210mm</a:t>
                  </a:r>
                  <a:endParaRPr sz="1400" b="0" i="0" u="none" strike="noStrike" cap="none">
                    <a:solidFill>
                      <a:srgbClr val="000000"/>
                    </a:solidFill>
                    <a:latin typeface="Arial"/>
                    <a:ea typeface="Arial"/>
                    <a:cs typeface="Arial"/>
                    <a:sym typeface="Arial"/>
                  </a:endParaRPr>
                </a:p>
              </p:txBody>
            </p:sp>
          </p:grpSp>
          <p:grpSp>
            <p:nvGrpSpPr>
              <p:cNvPr id="40" name="Google Shape;40;p3"/>
              <p:cNvGrpSpPr/>
              <p:nvPr/>
            </p:nvGrpSpPr>
            <p:grpSpPr>
              <a:xfrm>
                <a:off x="1897063" y="939800"/>
                <a:ext cx="21382036" cy="282589"/>
                <a:chOff x="1897718" y="940593"/>
                <a:chExt cx="21380728" cy="282566"/>
              </a:xfrm>
            </p:grpSpPr>
            <p:sp>
              <p:nvSpPr>
                <p:cNvPr id="41" name="Google Shape;41;p3"/>
                <p:cNvSpPr txBox="1"/>
                <p:nvPr/>
              </p:nvSpPr>
              <p:spPr>
                <a:xfrm>
                  <a:off x="17479666" y="940593"/>
                  <a:ext cx="698457" cy="246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297mm</a:t>
                  </a:r>
                  <a:endParaRPr sz="1400" b="0" i="0" u="none" strike="noStrike" cap="none">
                    <a:solidFill>
                      <a:srgbClr val="000000"/>
                    </a:solidFill>
                    <a:latin typeface="Arial"/>
                    <a:ea typeface="Arial"/>
                    <a:cs typeface="Arial"/>
                    <a:sym typeface="Arial"/>
                  </a:endParaRPr>
                </a:p>
              </p:txBody>
            </p:sp>
            <p:cxnSp>
              <p:nvCxnSpPr>
                <p:cNvPr id="42" name="Google Shape;42;p3"/>
                <p:cNvCxnSpPr/>
                <p:nvPr/>
              </p:nvCxnSpPr>
              <p:spPr>
                <a:xfrm rot="10800000">
                  <a:off x="12585701" y="1221572"/>
                  <a:ext cx="10692746" cy="0"/>
                </a:xfrm>
                <a:prstGeom prst="straightConnector1">
                  <a:avLst/>
                </a:prstGeom>
                <a:noFill/>
                <a:ln w="25400" cap="flat" cmpd="sng">
                  <a:solidFill>
                    <a:srgbClr val="FF0000"/>
                  </a:solidFill>
                  <a:prstDash val="solid"/>
                  <a:miter lim="800000"/>
                  <a:headEnd type="stealth" w="med" len="med"/>
                  <a:tailEnd type="stealth" w="med" len="med"/>
                </a:ln>
              </p:spPr>
            </p:cxnSp>
            <p:cxnSp>
              <p:nvCxnSpPr>
                <p:cNvPr id="43" name="Google Shape;43;p3"/>
                <p:cNvCxnSpPr/>
                <p:nvPr/>
              </p:nvCxnSpPr>
              <p:spPr>
                <a:xfrm rot="10800000">
                  <a:off x="1897718" y="1223159"/>
                  <a:ext cx="10692746" cy="0"/>
                </a:xfrm>
                <a:prstGeom prst="straightConnector1">
                  <a:avLst/>
                </a:prstGeom>
                <a:noFill/>
                <a:ln w="25400" cap="flat" cmpd="sng">
                  <a:solidFill>
                    <a:srgbClr val="FF0000"/>
                  </a:solidFill>
                  <a:prstDash val="solid"/>
                  <a:miter lim="800000"/>
                  <a:headEnd type="stealth" w="med" len="med"/>
                  <a:tailEnd type="stealth" w="med" len="med"/>
                </a:ln>
              </p:spPr>
            </p:cxnSp>
            <p:sp>
              <p:nvSpPr>
                <p:cNvPr id="44" name="Google Shape;44;p3"/>
                <p:cNvSpPr txBox="1"/>
                <p:nvPr/>
              </p:nvSpPr>
              <p:spPr>
                <a:xfrm>
                  <a:off x="6801205" y="940593"/>
                  <a:ext cx="698457" cy="246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297mm</a:t>
                  </a:r>
                  <a:endParaRPr sz="1400" b="0" i="0" u="none" strike="noStrike" cap="none">
                    <a:solidFill>
                      <a:srgbClr val="000000"/>
                    </a:solidFill>
                    <a:latin typeface="Arial"/>
                    <a:ea typeface="Arial"/>
                    <a:cs typeface="Arial"/>
                    <a:sym typeface="Arial"/>
                  </a:endParaRPr>
                </a:p>
              </p:txBody>
            </p:sp>
          </p:grpSp>
        </p:grpSp>
      </p:grpSp>
      <p:grpSp>
        <p:nvGrpSpPr>
          <p:cNvPr id="45" name="Google Shape;45;p3"/>
          <p:cNvGrpSpPr/>
          <p:nvPr/>
        </p:nvGrpSpPr>
        <p:grpSpPr>
          <a:xfrm>
            <a:off x="4530725" y="16917988"/>
            <a:ext cx="17141825" cy="866775"/>
            <a:chOff x="3576820" y="17067255"/>
            <a:chExt cx="17142828" cy="867930"/>
          </a:xfrm>
        </p:grpSpPr>
        <p:sp>
          <p:nvSpPr>
            <p:cNvPr id="46" name="Google Shape;46;p3"/>
            <p:cNvSpPr txBox="1"/>
            <p:nvPr/>
          </p:nvSpPr>
          <p:spPr>
            <a:xfrm>
              <a:off x="3576820" y="17067255"/>
              <a:ext cx="8328512" cy="8679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6FF"/>
                </a:buClr>
                <a:buSzPts val="1600"/>
                <a:buFont typeface="Arial"/>
                <a:buNone/>
              </a:pPr>
              <a:r>
                <a:rPr lang="en-US" sz="1600" b="1" i="0" u="none" strike="noStrike" cap="none">
                  <a:solidFill>
                    <a:srgbClr val="0066FF"/>
                  </a:solidFill>
                  <a:latin typeface="Arial"/>
                  <a:ea typeface="Arial"/>
                  <a:cs typeface="Arial"/>
                  <a:sym typeface="Arial"/>
                </a:rPr>
                <a:t>●水色の枠線……切れてはいけない要素（文字やロゴ等）をいれる範囲</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CC00FF"/>
                </a:buClr>
                <a:buSzPts val="1600"/>
                <a:buFont typeface="Arial"/>
                <a:buNone/>
              </a:pPr>
              <a:r>
                <a:rPr lang="en-US" sz="1600" b="1" i="0" u="none" strike="noStrike" cap="none">
                  <a:solidFill>
                    <a:srgbClr val="CC00FF"/>
                  </a:solidFill>
                  <a:latin typeface="Arial"/>
                  <a:ea typeface="Arial"/>
                  <a:cs typeface="Arial"/>
                  <a:sym typeface="Arial"/>
                </a:rPr>
                <a:t>●ピンクの枠線…仕上がりのサイズ</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8000"/>
                </a:buClr>
                <a:buSzPts val="1600"/>
                <a:buFont typeface="Arial"/>
                <a:buNone/>
              </a:pPr>
              <a:r>
                <a:rPr lang="en-US" sz="1600" b="1" i="0" u="none" strike="noStrike" cap="none">
                  <a:solidFill>
                    <a:srgbClr val="008000"/>
                  </a:solidFill>
                  <a:latin typeface="Arial"/>
                  <a:ea typeface="Arial"/>
                  <a:cs typeface="Arial"/>
                  <a:sym typeface="Arial"/>
                </a:rPr>
                <a:t>●みどりの枠線…フチなし印刷にする場合、背景を伸ばす範囲</a:t>
              </a:r>
              <a:endParaRPr sz="1400" b="0" i="0" u="none" strike="noStrike" cap="none">
                <a:solidFill>
                  <a:srgbClr val="000000"/>
                </a:solidFill>
                <a:latin typeface="Arial"/>
                <a:ea typeface="Arial"/>
                <a:cs typeface="Arial"/>
                <a:sym typeface="Arial"/>
              </a:endParaRPr>
            </a:p>
          </p:txBody>
        </p:sp>
        <p:sp>
          <p:nvSpPr>
            <p:cNvPr id="47" name="Google Shape;47;p3"/>
            <p:cNvSpPr txBox="1"/>
            <p:nvPr/>
          </p:nvSpPr>
          <p:spPr>
            <a:xfrm>
              <a:off x="12391136" y="17196013"/>
              <a:ext cx="8328512" cy="6104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600"/>
                <a:buFont typeface="Arial"/>
                <a:buNone/>
              </a:pPr>
              <a:r>
                <a:rPr lang="en-US" sz="1600" b="1" i="0" u="none" strike="noStrike" cap="none">
                  <a:solidFill>
                    <a:srgbClr val="FF0000"/>
                  </a:solidFill>
                  <a:latin typeface="Arial"/>
                  <a:ea typeface="Arial"/>
                  <a:cs typeface="Arial"/>
                  <a:sym typeface="Arial"/>
                </a:rPr>
                <a:t>★★★ ＰＤＦに変換して入稿される場合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1600"/>
                <a:buFont typeface="Arial"/>
                <a:buNone/>
              </a:pPr>
              <a:r>
                <a:rPr lang="en-US" sz="1600" b="1" i="0" u="none" strike="noStrike" cap="none">
                  <a:solidFill>
                    <a:srgbClr val="FF0000"/>
                  </a:solidFill>
                  <a:latin typeface="Arial"/>
                  <a:ea typeface="Arial"/>
                  <a:cs typeface="Arial"/>
                  <a:sym typeface="Arial"/>
                </a:rPr>
                <a:t>「表示」＞「スライドマスター」画面より、色つきのガイド線を消してから変換してください</a:t>
              </a:r>
              <a:endParaRPr sz="1400" b="0" i="0" u="none" strike="noStrike" cap="none">
                <a:solidFill>
                  <a:srgbClr val="000000"/>
                </a:solidFill>
                <a:latin typeface="Arial"/>
                <a:ea typeface="Arial"/>
                <a:cs typeface="Arial"/>
                <a:sym typeface="Arial"/>
              </a:endParaRPr>
            </a:p>
          </p:txBody>
        </p:sp>
      </p:grpSp>
      <p:grpSp>
        <p:nvGrpSpPr>
          <p:cNvPr id="48" name="Google Shape;48;p3"/>
          <p:cNvGrpSpPr/>
          <p:nvPr/>
        </p:nvGrpSpPr>
        <p:grpSpPr>
          <a:xfrm>
            <a:off x="407987" y="1331912"/>
            <a:ext cx="22991762" cy="15336837"/>
            <a:chOff x="408062" y="1331913"/>
            <a:chExt cx="22991688" cy="15336837"/>
          </a:xfrm>
        </p:grpSpPr>
        <p:grpSp>
          <p:nvGrpSpPr>
            <p:cNvPr id="49" name="Google Shape;49;p3"/>
            <p:cNvGrpSpPr/>
            <p:nvPr/>
          </p:nvGrpSpPr>
          <p:grpSpPr>
            <a:xfrm rot="5400000">
              <a:off x="4931604" y="-1799396"/>
              <a:ext cx="15336837" cy="21599454"/>
              <a:chOff x="1333500" y="1800225"/>
              <a:chExt cx="15336838" cy="21599454"/>
            </a:xfrm>
          </p:grpSpPr>
          <p:sp>
            <p:nvSpPr>
              <p:cNvPr id="50" name="Google Shape;50;p3"/>
              <p:cNvSpPr txBox="1"/>
              <p:nvPr/>
            </p:nvSpPr>
            <p:spPr>
              <a:xfrm>
                <a:off x="1333500" y="1800225"/>
                <a:ext cx="15336838" cy="21599454"/>
              </a:xfrm>
              <a:prstGeom prst="rect">
                <a:avLst/>
              </a:prstGeom>
              <a:noFill/>
              <a:ln w="9525" cap="flat" cmpd="sng">
                <a:solidFill>
                  <a:srgbClr val="00B050"/>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nvGrpSpPr>
              <p:cNvPr id="51" name="Google Shape;51;p3"/>
              <p:cNvGrpSpPr/>
              <p:nvPr/>
            </p:nvGrpSpPr>
            <p:grpSpPr>
              <a:xfrm>
                <a:off x="1446212" y="1917699"/>
                <a:ext cx="15113001" cy="21383556"/>
                <a:chOff x="1447006" y="1917699"/>
                <a:chExt cx="15113001" cy="21383556"/>
              </a:xfrm>
            </p:grpSpPr>
            <p:grpSp>
              <p:nvGrpSpPr>
                <p:cNvPr id="52" name="Google Shape;52;p3"/>
                <p:cNvGrpSpPr/>
                <p:nvPr/>
              </p:nvGrpSpPr>
              <p:grpSpPr>
                <a:xfrm>
                  <a:off x="1447006" y="1917699"/>
                  <a:ext cx="7559675" cy="10691777"/>
                  <a:chOff x="1447006" y="1917699"/>
                  <a:chExt cx="7559675" cy="10691777"/>
                </a:xfrm>
              </p:grpSpPr>
              <p:sp>
                <p:nvSpPr>
                  <p:cNvPr id="53" name="Google Shape;53;p3"/>
                  <p:cNvSpPr txBox="1"/>
                  <p:nvPr/>
                </p:nvSpPr>
                <p:spPr>
                  <a:xfrm>
                    <a:off x="1447006" y="1917699"/>
                    <a:ext cx="7559675" cy="10691777"/>
                  </a:xfrm>
                  <a:prstGeom prst="rect">
                    <a:avLst/>
                  </a:prstGeom>
                  <a:noFill/>
                  <a:ln w="9525" cap="flat" cmpd="sng">
                    <a:solidFill>
                      <a:srgbClr val="FF3FF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54" name="Google Shape;54;p3"/>
                  <p:cNvSpPr txBox="1"/>
                  <p:nvPr/>
                </p:nvSpPr>
                <p:spPr>
                  <a:xfrm>
                    <a:off x="1554956" y="2025649"/>
                    <a:ext cx="7343775" cy="10475878"/>
                  </a:xfrm>
                  <a:prstGeom prst="rect">
                    <a:avLst/>
                  </a:prstGeom>
                  <a:noFill/>
                  <a:ln w="9525" cap="flat" cmpd="sng">
                    <a:solidFill>
                      <a:srgbClr val="40FFF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grpSp>
              <p:nvGrpSpPr>
                <p:cNvPr id="55" name="Google Shape;55;p3"/>
                <p:cNvGrpSpPr/>
                <p:nvPr/>
              </p:nvGrpSpPr>
              <p:grpSpPr>
                <a:xfrm>
                  <a:off x="9009857" y="1917699"/>
                  <a:ext cx="7550150" cy="10691777"/>
                  <a:chOff x="1450182" y="1917699"/>
                  <a:chExt cx="7550150" cy="10691777"/>
                </a:xfrm>
              </p:grpSpPr>
              <p:sp>
                <p:nvSpPr>
                  <p:cNvPr id="56" name="Google Shape;56;p3"/>
                  <p:cNvSpPr txBox="1"/>
                  <p:nvPr/>
                </p:nvSpPr>
                <p:spPr>
                  <a:xfrm>
                    <a:off x="1450182" y="1917699"/>
                    <a:ext cx="7550150" cy="10691777"/>
                  </a:xfrm>
                  <a:prstGeom prst="rect">
                    <a:avLst/>
                  </a:prstGeom>
                  <a:noFill/>
                  <a:ln w="9525" cap="flat" cmpd="sng">
                    <a:solidFill>
                      <a:srgbClr val="FF3FF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57" name="Google Shape;57;p3"/>
                  <p:cNvSpPr txBox="1"/>
                  <p:nvPr/>
                </p:nvSpPr>
                <p:spPr>
                  <a:xfrm>
                    <a:off x="1551782" y="2025649"/>
                    <a:ext cx="7342188" cy="10475878"/>
                  </a:xfrm>
                  <a:prstGeom prst="rect">
                    <a:avLst/>
                  </a:prstGeom>
                  <a:noFill/>
                  <a:ln w="9525" cap="flat" cmpd="sng">
                    <a:solidFill>
                      <a:srgbClr val="40FFF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grpSp>
              <p:nvGrpSpPr>
                <p:cNvPr id="58" name="Google Shape;58;p3"/>
                <p:cNvGrpSpPr/>
                <p:nvPr/>
              </p:nvGrpSpPr>
              <p:grpSpPr>
                <a:xfrm>
                  <a:off x="1447006" y="12609477"/>
                  <a:ext cx="7559675" cy="10691778"/>
                  <a:chOff x="1447006" y="1917851"/>
                  <a:chExt cx="7559675" cy="10691778"/>
                </a:xfrm>
              </p:grpSpPr>
              <p:sp>
                <p:nvSpPr>
                  <p:cNvPr id="59" name="Google Shape;59;p3"/>
                  <p:cNvSpPr txBox="1"/>
                  <p:nvPr/>
                </p:nvSpPr>
                <p:spPr>
                  <a:xfrm>
                    <a:off x="1447006" y="1917851"/>
                    <a:ext cx="7559675" cy="10691778"/>
                  </a:xfrm>
                  <a:prstGeom prst="rect">
                    <a:avLst/>
                  </a:prstGeom>
                  <a:noFill/>
                  <a:ln w="9525" cap="flat" cmpd="sng">
                    <a:solidFill>
                      <a:srgbClr val="FF3FF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60" name="Google Shape;60;p3"/>
                  <p:cNvSpPr txBox="1"/>
                  <p:nvPr/>
                </p:nvSpPr>
                <p:spPr>
                  <a:xfrm>
                    <a:off x="1554956" y="2025801"/>
                    <a:ext cx="7343775" cy="10475879"/>
                  </a:xfrm>
                  <a:prstGeom prst="rect">
                    <a:avLst/>
                  </a:prstGeom>
                  <a:noFill/>
                  <a:ln w="9525" cap="flat" cmpd="sng">
                    <a:solidFill>
                      <a:srgbClr val="40FFF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grpSp>
              <p:nvGrpSpPr>
                <p:cNvPr id="61" name="Google Shape;61;p3"/>
                <p:cNvGrpSpPr/>
                <p:nvPr/>
              </p:nvGrpSpPr>
              <p:grpSpPr>
                <a:xfrm>
                  <a:off x="9006682" y="12609477"/>
                  <a:ext cx="7553325" cy="10691778"/>
                  <a:chOff x="1447007" y="1917851"/>
                  <a:chExt cx="7553325" cy="10691778"/>
                </a:xfrm>
              </p:grpSpPr>
              <p:sp>
                <p:nvSpPr>
                  <p:cNvPr id="62" name="Google Shape;62;p3"/>
                  <p:cNvSpPr txBox="1"/>
                  <p:nvPr/>
                </p:nvSpPr>
                <p:spPr>
                  <a:xfrm>
                    <a:off x="1447007" y="1917851"/>
                    <a:ext cx="7553325" cy="10691778"/>
                  </a:xfrm>
                  <a:prstGeom prst="rect">
                    <a:avLst/>
                  </a:prstGeom>
                  <a:noFill/>
                  <a:ln w="9525" cap="flat" cmpd="sng">
                    <a:solidFill>
                      <a:srgbClr val="FF3FF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63" name="Google Shape;63;p3"/>
                  <p:cNvSpPr txBox="1"/>
                  <p:nvPr/>
                </p:nvSpPr>
                <p:spPr>
                  <a:xfrm>
                    <a:off x="1551781" y="2025800"/>
                    <a:ext cx="7342188" cy="10475879"/>
                  </a:xfrm>
                  <a:prstGeom prst="rect">
                    <a:avLst/>
                  </a:prstGeom>
                  <a:noFill/>
                  <a:ln w="9525" cap="flat" cmpd="sng">
                    <a:solidFill>
                      <a:srgbClr val="40FFF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grpSp>
        </p:grpSp>
        <p:sp>
          <p:nvSpPr>
            <p:cNvPr id="64" name="Google Shape;64;p3"/>
            <p:cNvSpPr txBox="1"/>
            <p:nvPr/>
          </p:nvSpPr>
          <p:spPr>
            <a:xfrm rot="5400000">
              <a:off x="-5812943" y="8273281"/>
              <a:ext cx="12995998" cy="553988"/>
            </a:xfrm>
            <a:prstGeom prst="rect">
              <a:avLst/>
            </a:prstGeom>
            <a:noFill/>
            <a:ln w="9525"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400"/>
                <a:buFont typeface="MS Gothic"/>
                <a:buNone/>
              </a:pPr>
              <a:r>
                <a:rPr lang="en-US" sz="2400" b="0" i="0" u="none" strike="noStrike" cap="none">
                  <a:solidFill>
                    <a:srgbClr val="00B0F0"/>
                  </a:solidFill>
                  <a:latin typeface="MS Gothic"/>
                  <a:ea typeface="MS Gothic"/>
                  <a:cs typeface="MS Gothic"/>
                  <a:sym typeface="MS Gothic"/>
                </a:rPr>
                <a:t>表面は表紙になる部分のご指示をお願い致します</a:t>
              </a:r>
              <a:r>
                <a:rPr lang="en-US" sz="2000" b="0" i="0" u="none" strike="noStrike" cap="none">
                  <a:solidFill>
                    <a:srgbClr val="00B0F0"/>
                  </a:solidFill>
                  <a:latin typeface="MS Gothic"/>
                  <a:ea typeface="MS Gothic"/>
                  <a:cs typeface="MS Gothic"/>
                  <a:sym typeface="MS Gothic"/>
                </a:rPr>
                <a:t>　※トンボ外への記載、入稿時のコメント欄など</a:t>
              </a: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otsupport.or.jp/" TargetMode="External"/><Relationship Id="rId13" Type="http://schemas.openxmlformats.org/officeDocument/2006/relationships/image" Target="../media/image7.jpeg"/><Relationship Id="rId18" Type="http://schemas.openxmlformats.org/officeDocument/2006/relationships/image" Target="../media/image12.jpeg"/><Relationship Id="rId3" Type="http://schemas.openxmlformats.org/officeDocument/2006/relationships/image" Target="../media/image1.jpeg"/><Relationship Id="rId21" Type="http://schemas.openxmlformats.org/officeDocument/2006/relationships/image" Target="../media/image15.emf"/><Relationship Id="rId7" Type="http://schemas.openxmlformats.org/officeDocument/2006/relationships/hyperlink" Target="https://www.conocoto-toyama.jp/blog/1350" TargetMode="External"/><Relationship Id="rId12" Type="http://schemas.openxmlformats.org/officeDocument/2006/relationships/image" Target="../media/image6.jpeg"/><Relationship Id="rId17" Type="http://schemas.openxmlformats.org/officeDocument/2006/relationships/image" Target="../media/image11.gif"/><Relationship Id="rId2" Type="http://schemas.openxmlformats.org/officeDocument/2006/relationships/notesSlide" Target="../notesSlides/notesSlide1.xml"/><Relationship Id="rId16" Type="http://schemas.openxmlformats.org/officeDocument/2006/relationships/image" Target="../media/image10.gif"/><Relationship Id="rId20"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www.otsupport.or.jp/" TargetMode="External"/><Relationship Id="rId11" Type="http://schemas.openxmlformats.org/officeDocument/2006/relationships/image" Target="../media/image5.jpeg"/><Relationship Id="rId5" Type="http://schemas.openxmlformats.org/officeDocument/2006/relationships/image" Target="../media/image3.png"/><Relationship Id="rId15" Type="http://schemas.openxmlformats.org/officeDocument/2006/relationships/image" Target="../media/image9.gif"/><Relationship Id="rId10" Type="http://schemas.openxmlformats.org/officeDocument/2006/relationships/image" Target="../media/image4.jpeg"/><Relationship Id="rId19" Type="http://schemas.openxmlformats.org/officeDocument/2006/relationships/image" Target="../media/image13.jpeg"/><Relationship Id="rId4" Type="http://schemas.openxmlformats.org/officeDocument/2006/relationships/image" Target="../media/image2.jpeg"/><Relationship Id="rId9" Type="http://schemas.openxmlformats.org/officeDocument/2006/relationships/hyperlink" Target="http://sumai-sien.com/" TargetMode="External"/><Relationship Id="rId14" Type="http://schemas.openxmlformats.org/officeDocument/2006/relationships/image" Target="../media/image8.gif"/></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4C113B15-E400-497E-B49A-017BED21CA5A}"/>
              </a:ext>
            </a:extLst>
          </p:cNvPr>
          <p:cNvSpPr txBox="1"/>
          <p:nvPr/>
        </p:nvSpPr>
        <p:spPr>
          <a:xfrm>
            <a:off x="17825914" y="2035743"/>
            <a:ext cx="5186486" cy="6866957"/>
          </a:xfrm>
          <a:prstGeom prst="rect">
            <a:avLst/>
          </a:prstGeom>
          <a:solidFill>
            <a:schemeClr val="bg1"/>
          </a:solidFill>
        </p:spPr>
        <p:txBody>
          <a:bodyPr wrap="square" rtlCol="0">
            <a:spAutoFit/>
          </a:bodyPr>
          <a:lstStyle/>
          <a:p>
            <a:r>
              <a:rPr lang="ja-JP" altLang="en-US" sz="1200" dirty="0" smtClean="0"/>
              <a:t>今号では、介護保険前から障碍者の住宅改修の</a:t>
            </a:r>
            <a:endParaRPr lang="en-US" altLang="ja-JP" sz="1200" dirty="0" smtClean="0"/>
          </a:p>
          <a:p>
            <a:r>
              <a:rPr lang="ja-JP" altLang="en-US" sz="1200" dirty="0" smtClean="0"/>
              <a:t>相談窓口となって活動された「やさしい住まい</a:t>
            </a:r>
            <a:endParaRPr lang="en-US" altLang="ja-JP" sz="1200" dirty="0" smtClean="0"/>
          </a:p>
          <a:p>
            <a:r>
              <a:rPr lang="ja-JP" altLang="en-US" sz="1200" dirty="0" smtClean="0"/>
              <a:t>の支援ネット」</a:t>
            </a:r>
            <a:r>
              <a:rPr lang="en-US" altLang="ja-JP" sz="1200" dirty="0" smtClean="0"/>
              <a:t>4</a:t>
            </a:r>
            <a:r>
              <a:rPr lang="ja-JP" altLang="en-US" sz="1200" dirty="0" smtClean="0"/>
              <a:t>名の方に</a:t>
            </a:r>
            <a:r>
              <a:rPr lang="en-US" altLang="ja-JP" sz="1200" dirty="0" smtClean="0"/>
              <a:t>『</a:t>
            </a:r>
            <a:r>
              <a:rPr lang="ja-JP" altLang="en-US" sz="1200" dirty="0" smtClean="0"/>
              <a:t>外出支援のための「玄関」</a:t>
            </a:r>
            <a:r>
              <a:rPr lang="en-US" altLang="ja-JP" sz="1200" dirty="0" smtClean="0"/>
              <a:t>』</a:t>
            </a:r>
            <a:r>
              <a:rPr lang="ja-JP" altLang="en-US" sz="1200" dirty="0" smtClean="0"/>
              <a:t>を取り上げて</a:t>
            </a:r>
            <a:endParaRPr lang="en-US" altLang="ja-JP" sz="1200" dirty="0" smtClean="0"/>
          </a:p>
          <a:p>
            <a:r>
              <a:rPr lang="ja-JP" altLang="en-US" sz="1200" dirty="0" smtClean="0"/>
              <a:t>インタビューをしました。感染症蔓延防止で外出自粛の折、「玄関」は、外に出られない不自由さの象徴になってしまっています。自宅療養では、普段出入りのない往診医師・看護師や救急隊員・ヘルパー・保健所職員</a:t>
            </a:r>
            <a:endParaRPr lang="en-US" altLang="ja-JP" sz="1200" dirty="0" smtClean="0"/>
          </a:p>
          <a:p>
            <a:r>
              <a:rPr lang="ja-JP" altLang="en-US" sz="1200" dirty="0" smtClean="0"/>
              <a:t>の方々の仕事場にもなりました。屋外から屋内へ菌を持ち込まない工夫</a:t>
            </a:r>
            <a:endParaRPr lang="en-US" altLang="ja-JP" sz="1200" dirty="0" smtClean="0"/>
          </a:p>
          <a:p>
            <a:r>
              <a:rPr lang="ja-JP" altLang="en-US" sz="1200" dirty="0" smtClean="0"/>
              <a:t>を「玄関」に求められもしてきました。　　</a:t>
            </a:r>
            <a:endParaRPr lang="en-US" altLang="ja-JP" sz="1200" dirty="0" smtClean="0"/>
          </a:p>
          <a:p>
            <a:r>
              <a:rPr lang="ja-JP" altLang="en-US" sz="1200" dirty="0" smtClean="0"/>
              <a:t>　外出を支援する「玄関」は、これからどうあるべきでしょうか。</a:t>
            </a:r>
          </a:p>
          <a:p>
            <a:r>
              <a:rPr lang="ja-JP" altLang="en-US" sz="1200" dirty="0" smtClean="0"/>
              <a:t>下段は、「やさしい住まいの支援ネット」の「玄関」リフォームのポイ</a:t>
            </a:r>
            <a:endParaRPr lang="en-US" altLang="ja-JP" sz="1200" dirty="0" smtClean="0"/>
          </a:p>
          <a:p>
            <a:r>
              <a:rPr lang="ja-JP" altLang="en-US" sz="1200" dirty="0" smtClean="0"/>
              <a:t>ントを外出支援の視点からまとめたものです。インタビューでは、介護</a:t>
            </a:r>
            <a:endParaRPr lang="en-US" altLang="ja-JP" sz="1200" dirty="0" smtClean="0"/>
          </a:p>
          <a:p>
            <a:r>
              <a:rPr lang="ja-JP" altLang="en-US" sz="1200" dirty="0" smtClean="0"/>
              <a:t>保険以降、玄関や家の出入りの相談より室内環境の相談が多くなったと</a:t>
            </a:r>
            <a:endParaRPr lang="en-US" altLang="ja-JP" sz="1200" dirty="0" smtClean="0"/>
          </a:p>
          <a:p>
            <a:r>
              <a:rPr lang="ja-JP" altLang="en-US" sz="1200" dirty="0" smtClean="0"/>
              <a:t>いうことが話題になりました。「介護保険」の住宅改修費用</a:t>
            </a:r>
            <a:r>
              <a:rPr lang="en-US" altLang="ja-JP" sz="1200" dirty="0" smtClean="0"/>
              <a:t>20</a:t>
            </a:r>
            <a:r>
              <a:rPr lang="ja-JP" altLang="en-US" sz="1200" dirty="0" smtClean="0"/>
              <a:t>万の枠組</a:t>
            </a:r>
            <a:endParaRPr lang="en-US" altLang="ja-JP" sz="1200" dirty="0" smtClean="0"/>
          </a:p>
          <a:p>
            <a:r>
              <a:rPr lang="ja-JP" altLang="en-US" sz="1200" dirty="0" smtClean="0"/>
              <a:t>は、住環境全体を見直すというより、まず安全な生活へ焦点を当てるこ</a:t>
            </a:r>
            <a:endParaRPr lang="en-US" altLang="ja-JP" sz="1200" dirty="0" smtClean="0"/>
          </a:p>
          <a:p>
            <a:r>
              <a:rPr lang="ja-JP" altLang="en-US" sz="1200" dirty="0" err="1" smtClean="0"/>
              <a:t>とに</a:t>
            </a:r>
            <a:r>
              <a:rPr lang="ja-JP" altLang="en-US" sz="1200" dirty="0" smtClean="0"/>
              <a:t>なります。玄関リフォームの相談が減った背景には、「高齢者や障</a:t>
            </a:r>
            <a:endParaRPr lang="en-US" altLang="ja-JP" sz="1200" dirty="0" smtClean="0"/>
          </a:p>
          <a:p>
            <a:r>
              <a:rPr lang="ja-JP" altLang="en-US" sz="1200" dirty="0" smtClean="0"/>
              <a:t>碍当事者が単独で行動する「玄関」よりヘルパーや家族の介助が保障さ</a:t>
            </a:r>
            <a:endParaRPr lang="en-US" altLang="ja-JP" sz="1200" dirty="0" smtClean="0"/>
          </a:p>
          <a:p>
            <a:r>
              <a:rPr lang="ja-JP" altLang="en-US" sz="1200" dirty="0" err="1" smtClean="0"/>
              <a:t>れた</a:t>
            </a:r>
            <a:r>
              <a:rPr lang="ja-JP" altLang="en-US" sz="1200" dirty="0" smtClean="0"/>
              <a:t>外出が増えたからでは、」と</a:t>
            </a:r>
            <a:r>
              <a:rPr lang="en-US" altLang="ja-JP" sz="1200" dirty="0" smtClean="0"/>
              <a:t>4</a:t>
            </a:r>
            <a:r>
              <a:rPr lang="ja-JP" altLang="en-US" sz="1200" dirty="0" smtClean="0"/>
              <a:t>人の方々は話されます。</a:t>
            </a:r>
          </a:p>
          <a:p>
            <a:r>
              <a:rPr lang="ja-JP" altLang="en-US" sz="1200" dirty="0" smtClean="0"/>
              <a:t>　「玄関」は、防災・防犯と内と外の環境を仕切る大事な要所です。玄</a:t>
            </a:r>
            <a:endParaRPr lang="en-US" altLang="ja-JP" sz="1200" dirty="0" smtClean="0"/>
          </a:p>
          <a:p>
            <a:r>
              <a:rPr lang="ja-JP" altLang="en-US" sz="1200" dirty="0" smtClean="0"/>
              <a:t>関までのスロープの設置、コンセントの設置（車椅子充電など）、除菌</a:t>
            </a:r>
            <a:endParaRPr lang="en-US" altLang="ja-JP" sz="1200" dirty="0" smtClean="0"/>
          </a:p>
          <a:p>
            <a:r>
              <a:rPr lang="ja-JP" altLang="en-US" sz="1200" dirty="0" smtClean="0"/>
              <a:t>のスペース（手洗いや、車いすホイール、杖）の確保も含めると、介護</a:t>
            </a:r>
            <a:endParaRPr lang="en-US" altLang="ja-JP" sz="1200" dirty="0" smtClean="0"/>
          </a:p>
          <a:p>
            <a:r>
              <a:rPr lang="ja-JP" altLang="en-US" sz="1200" dirty="0" smtClean="0"/>
              <a:t>保険の助成金だけでは賄えません。扉の重さ、引き戸、開き戸そして施</a:t>
            </a:r>
            <a:endParaRPr lang="en-US" altLang="ja-JP" sz="1200" dirty="0" smtClean="0"/>
          </a:p>
          <a:p>
            <a:r>
              <a:rPr lang="ja-JP" altLang="en-US" sz="1200" dirty="0" smtClean="0"/>
              <a:t>錠、インターフォンは、生活のスタイルに応じて検討されるべきもので</a:t>
            </a:r>
            <a:endParaRPr lang="en-US" altLang="ja-JP" sz="1200" dirty="0" smtClean="0"/>
          </a:p>
          <a:p>
            <a:r>
              <a:rPr lang="ja-JP" altLang="en-US" sz="1200" dirty="0" smtClean="0"/>
              <a:t>しょう。活動当初に比べリフォームのノウハウも蓄積され、いい方向に</a:t>
            </a:r>
            <a:endParaRPr lang="en-US" altLang="ja-JP" sz="1200" dirty="0" smtClean="0"/>
          </a:p>
          <a:p>
            <a:r>
              <a:rPr lang="ja-JP" altLang="en-US" sz="1200" dirty="0" smtClean="0"/>
              <a:t>進んでいるように見えますが、まだまだ個別のニーズに応えられては</a:t>
            </a:r>
            <a:endParaRPr lang="en-US" altLang="ja-JP" sz="1200" dirty="0" smtClean="0"/>
          </a:p>
          <a:p>
            <a:r>
              <a:rPr lang="ja-JP" altLang="en-US" sz="1200" dirty="0" smtClean="0"/>
              <a:t>いないのではないだろうかという印象を</a:t>
            </a:r>
            <a:r>
              <a:rPr lang="en-US" altLang="ja-JP" sz="1200" dirty="0" smtClean="0"/>
              <a:t>4</a:t>
            </a:r>
            <a:r>
              <a:rPr lang="ja-JP" altLang="en-US" sz="1200" dirty="0" smtClean="0"/>
              <a:t>人の方は、持たれていました。　　　</a:t>
            </a:r>
            <a:endParaRPr lang="en-US" altLang="ja-JP" sz="1200" dirty="0" smtClean="0"/>
          </a:p>
          <a:p>
            <a:r>
              <a:rPr lang="ja-JP" altLang="en-US" sz="1200" dirty="0" smtClean="0"/>
              <a:t>　最近は、扉の施錠の自動開閉機器の取付ができます。リモコンからの</a:t>
            </a:r>
            <a:endParaRPr lang="en-US" altLang="ja-JP" sz="1200" dirty="0" smtClean="0"/>
          </a:p>
          <a:p>
            <a:r>
              <a:rPr lang="ja-JP" altLang="en-US" sz="1200" dirty="0" smtClean="0"/>
              <a:t>施錠、解錠が可能です。停電や災害時、誤動作などのリスクを知り自宅</a:t>
            </a:r>
            <a:endParaRPr lang="en-US" altLang="ja-JP" sz="1200" dirty="0" smtClean="0"/>
          </a:p>
          <a:p>
            <a:r>
              <a:rPr lang="ja-JP" altLang="en-US" sz="1200" dirty="0" smtClean="0"/>
              <a:t>療養や単身生活でヘルプを受ける生活も想定した「玄関」を</a:t>
            </a:r>
            <a:r>
              <a:rPr lang="ja-JP" altLang="en-US" sz="1200" dirty="0" err="1" smtClean="0"/>
              <a:t>考えな</a:t>
            </a:r>
            <a:r>
              <a:rPr lang="ja-JP" altLang="en-US" sz="1200" dirty="0" smtClean="0"/>
              <a:t>けれ</a:t>
            </a:r>
            <a:endParaRPr lang="en-US" altLang="ja-JP" sz="1200" dirty="0" smtClean="0"/>
          </a:p>
          <a:p>
            <a:r>
              <a:rPr lang="ja-JP" altLang="en-US" sz="1200" dirty="0" smtClean="0"/>
              <a:t>ばならない時代になりました。</a:t>
            </a:r>
            <a:endParaRPr lang="en-US" altLang="ja-JP" sz="1200" dirty="0" smtClean="0"/>
          </a:p>
          <a:p>
            <a:r>
              <a:rPr lang="ja-JP" altLang="en-US" sz="1200" dirty="0" smtClean="0"/>
              <a:t>　</a:t>
            </a:r>
            <a:r>
              <a:rPr lang="ja-JP" altLang="en-US" sz="1200" b="1" dirty="0" smtClean="0"/>
              <a:t>インタビューを終えて</a:t>
            </a:r>
            <a:r>
              <a:rPr lang="ja-JP" altLang="en-US" sz="1200" dirty="0" smtClean="0"/>
              <a:t>：「やりたいこと、外出したいより家の中をどう整えるかに重点がおかれるようになった。」「住む人が将来どういう生活をしたいかは、いつでも大事」「介護保険の改修費用では、外出しやすい玄関は限界がある」という言葉が印象に残りました。「住環境は広いに越したことはない」「外に出れば家の中よりバリアーフリーの施設も増えている。」「在宅生活には、庭の緑が慰め」の言葉は、これからの「玄関」「家づくり」で大事にすべきことのように思いました。</a:t>
            </a:r>
            <a:endParaRPr lang="en-US" altLang="ja-JP" sz="1200" dirty="0" smtClean="0"/>
          </a:p>
          <a:p>
            <a:r>
              <a:rPr lang="ja-JP" altLang="en-US" sz="1200" dirty="0" smtClean="0"/>
              <a:t>インタビューにご協力ありがとうございました。</a:t>
            </a:r>
            <a:r>
              <a:rPr lang="en-US" altLang="ja-JP" sz="1200" dirty="0" smtClean="0"/>
              <a:t>(</a:t>
            </a:r>
            <a:r>
              <a:rPr lang="ja-JP" altLang="en-US" sz="1200" dirty="0" smtClean="0"/>
              <a:t>田原）</a:t>
            </a:r>
            <a:endParaRPr lang="en-US" altLang="ja-JP" sz="1200" dirty="0">
              <a:latin typeface="HGMaruGothicMPRO" panose="020F0600000000000000" pitchFamily="34" charset="-128"/>
              <a:ea typeface="HGMaruGothicMPRO" panose="020F0600000000000000" pitchFamily="34" charset="-128"/>
            </a:endParaRPr>
          </a:p>
        </p:txBody>
      </p:sp>
      <p:pic>
        <p:nvPicPr>
          <p:cNvPr id="1026" name="Picture 2" descr="conocoto(コノコト)｜⑨はじめてのけん玉【おうちで特訓 ママ ...">
            <a:extLst>
              <a:ext uri="{FF2B5EF4-FFF2-40B4-BE49-F238E27FC236}">
                <a16:creationId xmlns:a16="http://schemas.microsoft.com/office/drawing/2014/main" xmlns="" id="{62329C9E-34A6-3C10-3742-9C39BE16827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94016" y="1800127"/>
            <a:ext cx="3842418" cy="312196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やさしい住まいの支援ネット">
            <a:extLst>
              <a:ext uri="{FF2B5EF4-FFF2-40B4-BE49-F238E27FC236}">
                <a16:creationId xmlns:a16="http://schemas.microsoft.com/office/drawing/2014/main" xmlns="" id="{5FFD6C57-683E-1A8F-3CD3-C2AE813BE08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406251" y="1459735"/>
            <a:ext cx="1489913" cy="914400"/>
          </a:xfrm>
          <a:prstGeom prst="rect">
            <a:avLst/>
          </a:prstGeom>
          <a:noFill/>
          <a:extLst>
            <a:ext uri="{909E8E84-426E-40DD-AFC4-6F175D3DCCD1}">
              <a14:hiddenFill xmlns="" xmlns:a14="http://schemas.microsoft.com/office/drawing/2010/main">
                <a:solidFill>
                  <a:srgbClr val="FFFFFF"/>
                </a:solidFill>
              </a14:hiddenFill>
            </a:ext>
          </a:extLst>
        </p:spPr>
      </p:pic>
      <p:sp>
        <p:nvSpPr>
          <p:cNvPr id="71" name="Google Shape;71;p1"/>
          <p:cNvSpPr/>
          <p:nvPr/>
        </p:nvSpPr>
        <p:spPr>
          <a:xfrm rot="10800000" flipH="1">
            <a:off x="1761013" y="8876195"/>
            <a:ext cx="10810500" cy="7536300"/>
          </a:xfrm>
          <a:prstGeom prst="rect">
            <a:avLst/>
          </a:prstGeom>
          <a:solidFill>
            <a:srgbClr val="EAF1DD"/>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74" name="Google Shape;74;p1"/>
          <p:cNvSpPr/>
          <p:nvPr/>
        </p:nvSpPr>
        <p:spPr>
          <a:xfrm>
            <a:off x="2832100" y="9271000"/>
            <a:ext cx="3098800" cy="3683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 name="Google Shape;76;p1"/>
          <p:cNvSpPr txBox="1"/>
          <p:nvPr/>
        </p:nvSpPr>
        <p:spPr>
          <a:xfrm>
            <a:off x="12670877" y="1613720"/>
            <a:ext cx="407210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特定非営利活動法人</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作業療法支援ネット</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202</a:t>
            </a:r>
            <a:r>
              <a:rPr lang="en-US" altLang="ja-JP" sz="1600" b="0" i="0" u="none" strike="noStrike" cap="none" dirty="0">
                <a:solidFill>
                  <a:schemeClr val="dk1"/>
                </a:solidFill>
                <a:latin typeface="Arial"/>
                <a:ea typeface="Arial"/>
                <a:cs typeface="Arial"/>
                <a:sym typeface="Arial"/>
              </a:rPr>
              <a:t>2</a:t>
            </a:r>
            <a:r>
              <a:rPr lang="en-US" sz="1600" b="0" i="0" u="none" strike="noStrike" cap="none" dirty="0">
                <a:solidFill>
                  <a:schemeClr val="dk1"/>
                </a:solidFill>
                <a:latin typeface="Arial"/>
                <a:ea typeface="Arial"/>
                <a:cs typeface="Arial"/>
                <a:sym typeface="Arial"/>
              </a:rPr>
              <a:t>年　秋号（No.1</a:t>
            </a:r>
            <a:r>
              <a:rPr lang="en-US" altLang="ja-JP" sz="1600" b="0" i="0" u="none" strike="noStrike" cap="none" dirty="0">
                <a:solidFill>
                  <a:schemeClr val="dk1"/>
                </a:solidFill>
                <a:latin typeface="Arial"/>
                <a:ea typeface="Arial"/>
                <a:cs typeface="Arial"/>
                <a:sym typeface="Arial"/>
              </a:rPr>
              <a:t>1</a:t>
            </a:r>
            <a:r>
              <a:rPr lang="en-US" sz="16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77" name="Google Shape;77;p1"/>
          <p:cNvSpPr txBox="1"/>
          <p:nvPr/>
        </p:nvSpPr>
        <p:spPr>
          <a:xfrm>
            <a:off x="16819289" y="1674101"/>
            <a:ext cx="595312" cy="33813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無料</a:t>
            </a:r>
            <a:endParaRPr sz="1400" b="0" i="0" u="none" strike="noStrike" cap="none">
              <a:solidFill>
                <a:srgbClr val="000000"/>
              </a:solidFill>
              <a:latin typeface="Arial"/>
              <a:ea typeface="Arial"/>
              <a:cs typeface="Arial"/>
              <a:sym typeface="Arial"/>
            </a:endParaRPr>
          </a:p>
        </p:txBody>
      </p:sp>
      <p:pic>
        <p:nvPicPr>
          <p:cNvPr id="78" name="Google Shape;78;p1" descr="page1image31458736"/>
          <p:cNvPicPr preferRelativeResize="0"/>
          <p:nvPr/>
        </p:nvPicPr>
        <p:blipFill rotWithShape="1">
          <a:blip r:embed="rId5">
            <a:alphaModFix/>
          </a:blip>
          <a:srcRect/>
          <a:stretch/>
        </p:blipFill>
        <p:spPr>
          <a:xfrm>
            <a:off x="12671425" y="2447925"/>
            <a:ext cx="4978400" cy="977900"/>
          </a:xfrm>
          <a:prstGeom prst="rect">
            <a:avLst/>
          </a:prstGeom>
          <a:solidFill>
            <a:srgbClr val="C5D8F1"/>
          </a:solidFill>
          <a:ln>
            <a:noFill/>
          </a:ln>
        </p:spPr>
      </p:pic>
      <p:sp>
        <p:nvSpPr>
          <p:cNvPr id="79" name="Google Shape;79;p1"/>
          <p:cNvSpPr txBox="1"/>
          <p:nvPr/>
        </p:nvSpPr>
        <p:spPr>
          <a:xfrm>
            <a:off x="13075804" y="3604904"/>
            <a:ext cx="24923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err="1">
                <a:solidFill>
                  <a:schemeClr val="dk1"/>
                </a:solidFill>
                <a:latin typeface="HGMaruGothicMPRO" panose="020F0600000000000000" pitchFamily="34" charset="-128"/>
                <a:ea typeface="HGMaruGothicMPRO" panose="020F0600000000000000" pitchFamily="34" charset="-128"/>
                <a:sym typeface="Arial"/>
              </a:rPr>
              <a:t>作業療法再発見情報誌</a:t>
            </a:r>
            <a:endParaRPr sz="1400" b="0" i="0" u="none" strike="noStrike" cap="none" dirty="0">
              <a:solidFill>
                <a:srgbClr val="000000"/>
              </a:solidFill>
              <a:latin typeface="HGMaruGothicMPRO" panose="020F0600000000000000" pitchFamily="34" charset="-128"/>
              <a:ea typeface="HGMaruGothicMPRO" panose="020F0600000000000000" pitchFamily="34" charset="-128"/>
              <a:sym typeface="Arial"/>
            </a:endParaRPr>
          </a:p>
        </p:txBody>
      </p:sp>
      <p:sp>
        <p:nvSpPr>
          <p:cNvPr id="80" name="Google Shape;80;p1"/>
          <p:cNvSpPr txBox="1"/>
          <p:nvPr/>
        </p:nvSpPr>
        <p:spPr>
          <a:xfrm>
            <a:off x="22825075" y="1511300"/>
            <a:ext cx="395287" cy="2778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2" name="Google Shape;82;p1"/>
          <p:cNvSpPr txBox="1"/>
          <p:nvPr/>
        </p:nvSpPr>
        <p:spPr>
          <a:xfrm>
            <a:off x="2844800" y="9263062"/>
            <a:ext cx="32385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600" b="0" i="0" u="none" strike="noStrike" cap="none" dirty="0">
                <a:solidFill>
                  <a:schemeClr val="lt1"/>
                </a:solidFill>
                <a:latin typeface="HGMaruGothicMPRO" panose="020F0600000000000000" pitchFamily="34" charset="-128"/>
                <a:ea typeface="HGMaruGothicMPRO" panose="020F0600000000000000" pitchFamily="34" charset="-128"/>
                <a:sym typeface="Arial"/>
              </a:rPr>
              <a:t>202</a:t>
            </a:r>
            <a:r>
              <a:rPr lang="en-US" altLang="ja-JP" sz="1600" b="0" i="0" u="none" strike="noStrike" cap="none" dirty="0">
                <a:solidFill>
                  <a:schemeClr val="lt1"/>
                </a:solidFill>
                <a:latin typeface="HGMaruGothicMPRO" panose="020F0600000000000000" pitchFamily="34" charset="-128"/>
                <a:ea typeface="HGMaruGothicMPRO" panose="020F0600000000000000" pitchFamily="34" charset="-128"/>
                <a:sym typeface="Arial"/>
              </a:rPr>
              <a:t>2</a:t>
            </a:r>
            <a:r>
              <a:rPr lang="en-US" sz="1600" b="0" i="0" u="none" strike="noStrike" cap="none" dirty="0">
                <a:solidFill>
                  <a:schemeClr val="lt1"/>
                </a:solidFill>
                <a:latin typeface="HGMaruGothicMPRO" panose="020F0600000000000000" pitchFamily="34" charset="-128"/>
                <a:ea typeface="HGMaruGothicMPRO" panose="020F0600000000000000" pitchFamily="34" charset="-128"/>
                <a:sym typeface="Arial"/>
              </a:rPr>
              <a:t>年度　</a:t>
            </a:r>
            <a:r>
              <a:rPr lang="en-US" sz="1600" b="0" i="0" u="none" strike="noStrike" cap="none" dirty="0" err="1">
                <a:solidFill>
                  <a:schemeClr val="lt1"/>
                </a:solidFill>
                <a:latin typeface="HGMaruGothicMPRO" panose="020F0600000000000000" pitchFamily="34" charset="-128"/>
                <a:ea typeface="HGMaruGothicMPRO" panose="020F0600000000000000" pitchFamily="34" charset="-128"/>
                <a:sym typeface="Arial"/>
              </a:rPr>
              <a:t>作業療法セミナ</a:t>
            </a:r>
            <a:r>
              <a:rPr lang="en-US" sz="1600" b="0" i="0" u="none" strike="noStrike" cap="none" dirty="0">
                <a:solidFill>
                  <a:schemeClr val="lt1"/>
                </a:solidFill>
                <a:latin typeface="HGMaruGothicMPRO" panose="020F0600000000000000" pitchFamily="34" charset="-128"/>
                <a:ea typeface="HGMaruGothicMPRO" panose="020F0600000000000000" pitchFamily="34" charset="-128"/>
                <a:sym typeface="Arial"/>
              </a:rPr>
              <a:t>ー</a:t>
            </a:r>
            <a:endParaRPr sz="1600" b="0" i="0" u="none" strike="noStrike" cap="none" dirty="0">
              <a:solidFill>
                <a:srgbClr val="000000"/>
              </a:solidFill>
              <a:latin typeface="HGMaruGothicMPRO" panose="020F0600000000000000" pitchFamily="34" charset="-128"/>
              <a:ea typeface="HGMaruGothicMPRO" panose="020F0600000000000000" pitchFamily="34" charset="-128"/>
              <a:sym typeface="Arial"/>
            </a:endParaRPr>
          </a:p>
        </p:txBody>
      </p:sp>
      <p:sp>
        <p:nvSpPr>
          <p:cNvPr id="88" name="Google Shape;88;p1"/>
          <p:cNvSpPr txBox="1"/>
          <p:nvPr/>
        </p:nvSpPr>
        <p:spPr>
          <a:xfrm>
            <a:off x="12717168" y="15048695"/>
            <a:ext cx="5232735"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ja-JP" altLang="en-US" sz="1600" dirty="0" smtClean="0">
                <a:solidFill>
                  <a:schemeClr val="dk1"/>
                </a:solidFill>
              </a:rPr>
              <a:t>やさしい住まいの支援ネット</a:t>
            </a:r>
            <a:endParaRPr lang="en-US" altLang="ja-JP" sz="1600" dirty="0" smtClean="0">
              <a:solidFill>
                <a:schemeClr val="dk1"/>
              </a:solidFill>
            </a:endParaRPr>
          </a:p>
          <a:p>
            <a:pPr marL="0" marR="0" lvl="0" indent="0" algn="l" rtl="0">
              <a:lnSpc>
                <a:spcPct val="100000"/>
              </a:lnSpc>
              <a:spcBef>
                <a:spcPts val="0"/>
              </a:spcBef>
              <a:spcAft>
                <a:spcPts val="0"/>
              </a:spcAft>
              <a:buClr>
                <a:schemeClr val="dk1"/>
              </a:buClr>
              <a:buSzPts val="1600"/>
              <a:buFont typeface="Arial"/>
              <a:buNone/>
            </a:pPr>
            <a:r>
              <a:rPr lang="ja-JP" altLang="en-US" sz="1600" b="0" i="0" u="none" strike="noStrike" cap="none" dirty="0">
                <a:solidFill>
                  <a:schemeClr val="dk1"/>
                </a:solidFill>
                <a:latin typeface="Arial"/>
                <a:ea typeface="Arial"/>
                <a:cs typeface="Arial"/>
                <a:sym typeface="Arial"/>
              </a:rPr>
              <a:t>　</a:t>
            </a:r>
            <a:r>
              <a:rPr lang="ja-JP" altLang="en-US" sz="1200" i="0" u="none" strike="noStrike" cap="none" dirty="0" smtClean="0">
                <a:solidFill>
                  <a:schemeClr val="dk1"/>
                </a:solidFill>
                <a:latin typeface="Arial"/>
                <a:ea typeface="Arial"/>
                <a:cs typeface="Arial"/>
                <a:sym typeface="Arial"/>
              </a:rPr>
              <a:t>名古屋市内で施設生活を余儀なくされる「重度の身体障碍者には、自分の時間・居場所を確保する必要がある。自分の部屋</a:t>
            </a:r>
            <a:r>
              <a:rPr lang="ja-JP" altLang="en-US" sz="1200" i="0" u="none" strike="noStrike" cap="none" dirty="0" err="1" smtClean="0">
                <a:solidFill>
                  <a:schemeClr val="dk1"/>
                </a:solidFill>
                <a:latin typeface="Arial"/>
                <a:ea typeface="Arial"/>
                <a:cs typeface="Arial"/>
                <a:sym typeface="Arial"/>
              </a:rPr>
              <a:t>ず</a:t>
            </a:r>
            <a:r>
              <a:rPr lang="ja-JP" altLang="en-US" sz="1200" i="0" u="none" strike="noStrike" cap="none" dirty="0" smtClean="0">
                <a:solidFill>
                  <a:schemeClr val="dk1"/>
                </a:solidFill>
                <a:latin typeface="Arial"/>
                <a:ea typeface="Arial"/>
                <a:cs typeface="Arial"/>
                <a:sym typeface="Arial"/>
              </a:rPr>
              <a:t>くりを応援しよう」と集まった人たちの活動です。　障碍当事者・セラピスト・設計士・施工業者</a:t>
            </a:r>
            <a:r>
              <a:rPr lang="en-US" altLang="ja-JP" sz="1200" i="0" u="none" strike="noStrike" cap="none" dirty="0" smtClean="0">
                <a:solidFill>
                  <a:schemeClr val="dk1"/>
                </a:solidFill>
                <a:latin typeface="Arial"/>
                <a:ea typeface="Arial"/>
                <a:cs typeface="Arial"/>
                <a:sym typeface="Arial"/>
              </a:rPr>
              <a:t>15</a:t>
            </a:r>
            <a:r>
              <a:rPr lang="ja-JP" altLang="en-US" sz="1200" i="0" u="none" strike="noStrike" cap="none" dirty="0" err="1" smtClean="0">
                <a:solidFill>
                  <a:schemeClr val="dk1"/>
                </a:solidFill>
                <a:latin typeface="Arial"/>
                <a:ea typeface="Arial"/>
                <a:cs typeface="Arial"/>
                <a:sym typeface="Arial"/>
              </a:rPr>
              <a:t>，</a:t>
            </a:r>
            <a:r>
              <a:rPr lang="en-US" altLang="ja-JP" sz="1200" i="0" u="none" strike="noStrike" cap="none" dirty="0" smtClean="0">
                <a:solidFill>
                  <a:schemeClr val="dk1"/>
                </a:solidFill>
                <a:latin typeface="Arial"/>
                <a:ea typeface="Arial"/>
                <a:cs typeface="Arial"/>
                <a:sym typeface="Arial"/>
              </a:rPr>
              <a:t>6</a:t>
            </a:r>
            <a:r>
              <a:rPr lang="ja-JP" altLang="en-US" sz="1200" i="0" u="none" strike="noStrike" cap="none" dirty="0" smtClean="0">
                <a:solidFill>
                  <a:schemeClr val="dk1"/>
                </a:solidFill>
                <a:latin typeface="Arial"/>
                <a:ea typeface="Arial"/>
                <a:cs typeface="Arial"/>
                <a:sym typeface="Arial"/>
              </a:rPr>
              <a:t>人がメンバーです。上のまとめは、</a:t>
            </a:r>
            <a:r>
              <a:rPr lang="en-US" altLang="ja-JP" sz="1200" i="0" u="none" strike="noStrike" cap="none" dirty="0" smtClean="0">
                <a:solidFill>
                  <a:schemeClr val="dk1"/>
                </a:solidFill>
                <a:latin typeface="Arial"/>
                <a:ea typeface="Arial"/>
                <a:cs typeface="Arial"/>
                <a:sym typeface="Arial"/>
              </a:rPr>
              <a:t>2006</a:t>
            </a:r>
            <a:r>
              <a:rPr lang="ja-JP" altLang="en-US" sz="1200" i="0" u="none" strike="noStrike" cap="none" dirty="0" smtClean="0">
                <a:solidFill>
                  <a:schemeClr val="dk1"/>
                </a:solidFill>
                <a:latin typeface="Arial"/>
                <a:ea typeface="Arial"/>
                <a:cs typeface="Arial"/>
                <a:sym typeface="Arial"/>
              </a:rPr>
              <a:t>年に加藤幸雄氏が活動を総括されたものから掲載させていただきました。</a:t>
            </a:r>
            <a:endParaRPr lang="en-US" altLang="ja-JP" sz="1200" i="0" u="none" strike="noStrike" cap="none" dirty="0" smtClean="0">
              <a:solidFill>
                <a:schemeClr val="dk1"/>
              </a:solidFill>
              <a:latin typeface="Arial"/>
              <a:ea typeface="Arial"/>
              <a:cs typeface="Arial"/>
              <a:sym typeface="Arial"/>
            </a:endParaRPr>
          </a:p>
        </p:txBody>
      </p:sp>
      <p:sp>
        <p:nvSpPr>
          <p:cNvPr id="108" name="Google Shape;108;p1"/>
          <p:cNvSpPr txBox="1"/>
          <p:nvPr/>
        </p:nvSpPr>
        <p:spPr>
          <a:xfrm>
            <a:off x="2002054" y="1588168"/>
            <a:ext cx="37221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-4-</a:t>
            </a:r>
            <a:endParaRPr sz="1200" b="0" i="0" u="none" strike="noStrike" cap="none">
              <a:solidFill>
                <a:srgbClr val="000000"/>
              </a:solidFill>
              <a:latin typeface="Arial"/>
              <a:ea typeface="Arial"/>
              <a:cs typeface="Arial"/>
              <a:sym typeface="Arial"/>
            </a:endParaRPr>
          </a:p>
        </p:txBody>
      </p:sp>
      <p:sp>
        <p:nvSpPr>
          <p:cNvPr id="115" name="Google Shape;115;p1"/>
          <p:cNvSpPr txBox="1"/>
          <p:nvPr/>
        </p:nvSpPr>
        <p:spPr>
          <a:xfrm>
            <a:off x="16205202" y="5981699"/>
            <a:ext cx="78767" cy="476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1"/>
          <p:cNvSpPr/>
          <p:nvPr/>
        </p:nvSpPr>
        <p:spPr>
          <a:xfrm rot="10800000" flipH="1">
            <a:off x="7264401" y="2603495"/>
            <a:ext cx="9080329" cy="476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1"/>
          <p:cNvSpPr txBox="1"/>
          <p:nvPr/>
        </p:nvSpPr>
        <p:spPr>
          <a:xfrm>
            <a:off x="13023273" y="4041731"/>
            <a:ext cx="4546366" cy="5262939"/>
          </a:xfrm>
          <a:prstGeom prst="rect">
            <a:avLst/>
          </a:prstGeom>
          <a:noFill/>
          <a:ln>
            <a:noFill/>
          </a:ln>
        </p:spPr>
        <p:txBody>
          <a:bodyPr spcFirstLastPara="1" wrap="square" lIns="91425" tIns="45700" rIns="91425" bIns="45700" anchor="t" anchorCtr="0">
            <a:spAutoFit/>
          </a:bodyPr>
          <a:lstStyle/>
          <a:p>
            <a:pPr lvl="0"/>
            <a:r>
              <a:rPr lang="en-US" sz="1400" b="1" i="0" u="none" strike="noStrike" cap="none" dirty="0" err="1">
                <a:solidFill>
                  <a:srgbClr val="C00000"/>
                </a:solidFill>
                <a:latin typeface="HGMaruGothicMPRO" panose="020F0600000000000000" pitchFamily="34" charset="-128"/>
                <a:ea typeface="HGMaruGothicMPRO" panose="020F0600000000000000" pitchFamily="34" charset="-128"/>
                <a:sym typeface="Arial"/>
              </a:rPr>
              <a:t>特集</a:t>
            </a:r>
            <a:r>
              <a:rPr lang="en-US" sz="1400" b="1" i="0" u="none" strike="noStrike" cap="none" dirty="0">
                <a:solidFill>
                  <a:srgbClr val="C00000"/>
                </a:solidFill>
                <a:latin typeface="HGMaruGothicMPRO" panose="020F0600000000000000" pitchFamily="34" charset="-128"/>
                <a:ea typeface="HGMaruGothicMPRO" panose="020F0600000000000000" pitchFamily="34" charset="-128"/>
                <a:sym typeface="Arial"/>
              </a:rPr>
              <a:t>　</a:t>
            </a:r>
            <a:r>
              <a:rPr lang="en-US" sz="1400" b="1" i="0" u="none" strike="noStrike" cap="none" dirty="0" err="1">
                <a:solidFill>
                  <a:srgbClr val="C00000"/>
                </a:solidFill>
                <a:latin typeface="HGMaruGothicMPRO" panose="020F0600000000000000" pitchFamily="34" charset="-128"/>
                <a:ea typeface="HGMaruGothicMPRO" panose="020F0600000000000000" pitchFamily="34" charset="-128"/>
                <a:sym typeface="Arial"/>
              </a:rPr>
              <a:t>外出支援</a:t>
            </a:r>
            <a:r>
              <a:rPr lang="ja-JP" altLang="en-US" sz="1400" b="1" i="0" u="none" strike="noStrike" cap="none" dirty="0">
                <a:solidFill>
                  <a:srgbClr val="C00000"/>
                </a:solidFill>
                <a:latin typeface="HGMaruGothicMPRO" panose="020F0600000000000000" pitchFamily="34" charset="-128"/>
                <a:ea typeface="HGMaruGothicMPRO" panose="020F0600000000000000" pitchFamily="34" charset="-128"/>
                <a:sym typeface="Arial"/>
              </a:rPr>
              <a:t>　ハードと</a:t>
            </a:r>
            <a:r>
              <a:rPr lang="ja-JP" altLang="en-US" sz="1400" b="1" i="0" u="none" strike="noStrike" cap="none" dirty="0" smtClean="0">
                <a:solidFill>
                  <a:srgbClr val="C00000"/>
                </a:solidFill>
                <a:latin typeface="HGMaruGothicMPRO" panose="020F0600000000000000" pitchFamily="34" charset="-128"/>
                <a:ea typeface="HGMaruGothicMPRO" panose="020F0600000000000000" pitchFamily="34" charset="-128"/>
                <a:sym typeface="Arial"/>
              </a:rPr>
              <a:t>ソフト</a:t>
            </a:r>
            <a:endParaRPr lang="en-US" altLang="ja-JP" dirty="0" smtClean="0">
              <a:ea typeface="HGMaruGothicMPRO" panose="020F0600000000000000" pitchFamily="34" charset="-128"/>
            </a:endParaRPr>
          </a:p>
          <a:p>
            <a:pPr lvl="0"/>
            <a:endParaRPr lang="en-US" altLang="ja-JP" dirty="0" smtClean="0">
              <a:ea typeface="HGMaruGothicMPRO" panose="020F0600000000000000" pitchFamily="34" charset="-128"/>
            </a:endParaRPr>
          </a:p>
          <a:p>
            <a:pPr lvl="0"/>
            <a:r>
              <a:rPr lang="ja-JP" altLang="en-US" dirty="0" smtClean="0"/>
              <a:t>「やさしい住まいの支援ネット」インタビュー　ｐ１</a:t>
            </a:r>
          </a:p>
          <a:p>
            <a:r>
              <a:rPr lang="ja-JP" altLang="en-US" dirty="0" smtClean="0"/>
              <a:t>　　　　</a:t>
            </a:r>
            <a:endParaRPr lang="en-US" altLang="ja-JP" dirty="0" smtClean="0"/>
          </a:p>
          <a:p>
            <a:r>
              <a:rPr lang="ja-JP" altLang="en-US" dirty="0" smtClean="0"/>
              <a:t> 「やさしい住まいの支援ネット」から</a:t>
            </a:r>
            <a:endParaRPr lang="en-US" altLang="ja-JP" dirty="0" smtClean="0"/>
          </a:p>
          <a:p>
            <a:r>
              <a:rPr lang="ja-JP" altLang="en-US" dirty="0" smtClean="0"/>
              <a:t>　　　　　　　　　　　メッセージと提案　　　ｐ１</a:t>
            </a:r>
            <a:endParaRPr lang="en-US" altLang="ja-JP" dirty="0" smtClean="0"/>
          </a:p>
          <a:p>
            <a:endParaRPr lang="ja-JP" altLang="en-US" dirty="0" smtClean="0"/>
          </a:p>
          <a:p>
            <a:r>
              <a:rPr lang="ja-JP" altLang="en-US" dirty="0" smtClean="0"/>
              <a:t>　ソフトな外出支援　小父散歩（おっさんぽ）　ｐ２　　　</a:t>
            </a:r>
          </a:p>
          <a:p>
            <a:r>
              <a:rPr lang="ja-JP" altLang="en-US" dirty="0" smtClean="0"/>
              <a:t>　</a:t>
            </a:r>
            <a:endParaRPr lang="en-US" altLang="ja-JP" dirty="0" smtClean="0"/>
          </a:p>
          <a:p>
            <a:r>
              <a:rPr lang="ja-JP" altLang="en-US" b="1" dirty="0" smtClean="0"/>
              <a:t>アクティビティー　</a:t>
            </a:r>
          </a:p>
          <a:p>
            <a:r>
              <a:rPr lang="ja-JP" altLang="en-US" dirty="0" smtClean="0"/>
              <a:t>　マクラメ編みで作るコースター　　　　　　　ｐ２</a:t>
            </a:r>
          </a:p>
          <a:p>
            <a:endParaRPr lang="en-US" altLang="ja-JP" dirty="0" smtClean="0"/>
          </a:p>
          <a:p>
            <a:r>
              <a:rPr lang="ja-JP" altLang="en-US" b="1" dirty="0" smtClean="0"/>
              <a:t>食事を楽しむために</a:t>
            </a:r>
            <a:r>
              <a:rPr lang="ja-JP" altLang="en-US" dirty="0" smtClean="0"/>
              <a:t>　　　　　　　　　　　　　ｐ３</a:t>
            </a:r>
          </a:p>
          <a:p>
            <a:r>
              <a:rPr lang="ja-JP" altLang="en-US" dirty="0" smtClean="0"/>
              <a:t>　　　　簡単嚥下訓練</a:t>
            </a:r>
          </a:p>
          <a:p>
            <a:r>
              <a:rPr lang="ja-JP" altLang="en-US" dirty="0" smtClean="0"/>
              <a:t>　　　　認知症の摂食・嚥下障害　</a:t>
            </a:r>
          </a:p>
          <a:p>
            <a:r>
              <a:rPr lang="ja-JP" altLang="en-US" dirty="0" smtClean="0"/>
              <a:t>　　　　言語療法士の仕事</a:t>
            </a:r>
            <a:endParaRPr lang="en-US" altLang="ja-JP" dirty="0" smtClean="0"/>
          </a:p>
          <a:p>
            <a:endParaRPr lang="ja-JP" altLang="en-US" dirty="0" smtClean="0"/>
          </a:p>
          <a:p>
            <a:r>
              <a:rPr lang="ja-JP" altLang="en-US" b="1" dirty="0" smtClean="0"/>
              <a:t>みんなで</a:t>
            </a:r>
            <a:r>
              <a:rPr lang="ja-JP" altLang="en-US" b="1" dirty="0" err="1" smtClean="0"/>
              <a:t>けん</a:t>
            </a:r>
            <a:r>
              <a:rPr lang="ja-JP" altLang="en-US" b="1" dirty="0" smtClean="0"/>
              <a:t>玉リハビリ　</a:t>
            </a:r>
            <a:r>
              <a:rPr lang="en-US" altLang="ja-JP" dirty="0" smtClean="0"/>
              <a:t>                                 </a:t>
            </a:r>
            <a:r>
              <a:rPr lang="ja-JP" altLang="en-US" dirty="0" smtClean="0"/>
              <a:t>　ｐ４</a:t>
            </a:r>
            <a:endParaRPr lang="en-US" altLang="ja-JP" dirty="0" smtClean="0"/>
          </a:p>
          <a:p>
            <a:endParaRPr lang="ja-JP" altLang="en-US" dirty="0" smtClean="0"/>
          </a:p>
          <a:p>
            <a:r>
              <a:rPr lang="ja-JP" altLang="en-US" b="1" dirty="0" smtClean="0"/>
              <a:t>作業療法セミナー</a:t>
            </a:r>
            <a:r>
              <a:rPr lang="ja-JP" altLang="en-US" dirty="0" smtClean="0"/>
              <a:t>　　　　　　　　　　　　　　ｐ４</a:t>
            </a:r>
            <a:endParaRPr lang="en-US" altLang="ja-JP" dirty="0" smtClean="0"/>
          </a:p>
          <a:p>
            <a:endParaRPr lang="ja-JP" altLang="en-US" dirty="0" smtClean="0"/>
          </a:p>
          <a:p>
            <a:r>
              <a:rPr lang="ja-JP" altLang="en-US" b="1" dirty="0" smtClean="0"/>
              <a:t>ＮＰＯ作業療法支援ネットのホームページ</a:t>
            </a:r>
            <a:r>
              <a:rPr lang="ja-JP" altLang="en-US" dirty="0" smtClean="0"/>
              <a:t>　　　ｐ４</a:t>
            </a:r>
          </a:p>
          <a:p>
            <a:r>
              <a:rPr lang="ja-JP" altLang="en-US" dirty="0" smtClean="0"/>
              <a:t/>
            </a:r>
            <a:br>
              <a:rPr lang="ja-JP" altLang="en-US" dirty="0" smtClean="0"/>
            </a:br>
            <a:endParaRPr lang="en-US" sz="1400" b="1" i="0" u="none" strike="noStrike" cap="none" dirty="0">
              <a:solidFill>
                <a:srgbClr val="C00000"/>
              </a:solidFill>
              <a:latin typeface="HGMaruGothicMPRO" panose="020F0600000000000000" pitchFamily="34" charset="-128"/>
              <a:ea typeface="HGMaruGothicMPRO" panose="020F0600000000000000" pitchFamily="34" charset="-128"/>
              <a:sym typeface="Arial"/>
            </a:endParaRPr>
          </a:p>
        </p:txBody>
      </p:sp>
      <p:sp>
        <p:nvSpPr>
          <p:cNvPr id="81" name="Google Shape;81;p1"/>
          <p:cNvSpPr txBox="1"/>
          <p:nvPr/>
        </p:nvSpPr>
        <p:spPr>
          <a:xfrm>
            <a:off x="1995055" y="14921347"/>
            <a:ext cx="10293926" cy="1323399"/>
          </a:xfrm>
          <a:prstGeom prst="rect">
            <a:avLst/>
          </a:prstGeom>
          <a:solidFill>
            <a:srgbClr val="F2DCD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40FF"/>
              </a:buClr>
              <a:buSzPts val="1100"/>
              <a:buFont typeface="Arial"/>
              <a:buNone/>
            </a:pPr>
            <a:r>
              <a:rPr lang="en-US" sz="1100" b="0" i="0" u="none" strike="noStrike" cap="none" dirty="0" err="1">
                <a:solidFill>
                  <a:srgbClr val="FF40FF"/>
                </a:solidFill>
                <a:latin typeface="Arial"/>
                <a:ea typeface="Arial"/>
                <a:cs typeface="Arial"/>
                <a:sym typeface="Arial"/>
              </a:rPr>
              <a:t>M</a:t>
            </a:r>
            <a:r>
              <a:rPr lang="en-US" sz="1100" b="0" i="0" u="none" strike="noStrike" cap="none" dirty="0" err="1">
                <a:solidFill>
                  <a:srgbClr val="7030A0"/>
                </a:solidFill>
                <a:latin typeface="Arial"/>
                <a:ea typeface="Arial"/>
                <a:cs typeface="Arial"/>
                <a:sym typeface="Arial"/>
              </a:rPr>
              <a:t>Y</a:t>
            </a:r>
            <a:r>
              <a:rPr lang="en-US" sz="1100" b="0" i="0" u="none" strike="noStrike" cap="none" dirty="0" err="1">
                <a:solidFill>
                  <a:srgbClr val="FF0000"/>
                </a:solidFill>
                <a:latin typeface="Arial"/>
                <a:ea typeface="Arial"/>
                <a:cs typeface="Arial"/>
                <a:sym typeface="Arial"/>
              </a:rPr>
              <a:t>♡</a:t>
            </a:r>
            <a:r>
              <a:rPr lang="en-US" sz="1100" b="0" i="0" u="none" strike="noStrike" cap="none" dirty="0" err="1">
                <a:solidFill>
                  <a:srgbClr val="10253F"/>
                </a:solidFill>
                <a:latin typeface="Arial"/>
                <a:ea typeface="Arial"/>
                <a:cs typeface="Arial"/>
                <a:sym typeface="Arial"/>
              </a:rPr>
              <a:t>リ</a:t>
            </a:r>
            <a:r>
              <a:rPr lang="en-US" sz="1100" b="0" i="0" u="none" strike="noStrike" cap="none" dirty="0" err="1">
                <a:solidFill>
                  <a:srgbClr val="00B050"/>
                </a:solidFill>
                <a:latin typeface="Arial"/>
                <a:ea typeface="Arial"/>
                <a:cs typeface="Arial"/>
                <a:sym typeface="Arial"/>
              </a:rPr>
              <a:t>ハ</a:t>
            </a:r>
            <a:r>
              <a:rPr lang="en-US" sz="1100" b="0" i="0" u="none" strike="noStrike" cap="none" dirty="0" err="1">
                <a:solidFill>
                  <a:schemeClr val="dk1"/>
                </a:solidFill>
                <a:latin typeface="Arial"/>
                <a:ea typeface="Arial"/>
                <a:cs typeface="Arial"/>
                <a:sym typeface="Arial"/>
              </a:rPr>
              <a:t>東海リハビリ再発見情報誌</a:t>
            </a:r>
            <a:r>
              <a:rPr lang="en-US" sz="1100" b="0" i="0" u="none" strike="noStrike" cap="none" dirty="0">
                <a:solidFill>
                  <a:schemeClr val="dk1"/>
                </a:solidFill>
                <a:latin typeface="Arial"/>
                <a:ea typeface="Arial"/>
                <a:cs typeface="Arial"/>
                <a:sym typeface="Arial"/>
              </a:rPr>
              <a:t>　第1</a:t>
            </a:r>
            <a:r>
              <a:rPr lang="en-US" altLang="ja-JP" sz="1100" b="0" i="0" u="none" strike="noStrike" cap="none" dirty="0">
                <a:solidFill>
                  <a:schemeClr val="dk1"/>
                </a:solidFill>
                <a:latin typeface="Arial"/>
                <a:ea typeface="Arial"/>
                <a:cs typeface="Arial"/>
                <a:sym typeface="Arial"/>
              </a:rPr>
              <a:t>1</a:t>
            </a:r>
            <a:r>
              <a:rPr lang="en-US" sz="1100" b="0" i="0" u="none" strike="noStrike" cap="none" dirty="0">
                <a:solidFill>
                  <a:schemeClr val="dk1"/>
                </a:solidFill>
                <a:latin typeface="Arial"/>
                <a:ea typeface="Arial"/>
                <a:cs typeface="Arial"/>
                <a:sym typeface="Arial"/>
              </a:rPr>
              <a:t>号　 202</a:t>
            </a:r>
            <a:r>
              <a:rPr lang="en-US" altLang="ja-JP" sz="1100" b="0" i="0" u="none" strike="noStrike" cap="none" dirty="0">
                <a:solidFill>
                  <a:schemeClr val="dk1"/>
                </a:solidFill>
                <a:latin typeface="Arial"/>
                <a:ea typeface="Arial"/>
                <a:cs typeface="Arial"/>
                <a:sym typeface="Arial"/>
              </a:rPr>
              <a:t>2</a:t>
            </a:r>
            <a:r>
              <a:rPr lang="en-US" sz="1100" b="0" i="0" u="none" strike="noStrike" cap="none" dirty="0">
                <a:solidFill>
                  <a:schemeClr val="dk1"/>
                </a:solidFill>
                <a:latin typeface="Arial"/>
                <a:ea typeface="Arial"/>
                <a:cs typeface="Arial"/>
                <a:sym typeface="Arial"/>
              </a:rPr>
              <a:t>年9月1日発行</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err="1">
                <a:solidFill>
                  <a:schemeClr val="dk1"/>
                </a:solidFill>
                <a:latin typeface="Arial"/>
                <a:ea typeface="Arial"/>
                <a:cs typeface="Arial"/>
                <a:sym typeface="Arial"/>
              </a:rPr>
              <a:t>編集</a:t>
            </a:r>
            <a:r>
              <a:rPr lang="en-US" sz="1100" b="0" i="0" u="none" strike="noStrike" cap="none" dirty="0">
                <a:solidFill>
                  <a:schemeClr val="dk1"/>
                </a:solidFill>
                <a:latin typeface="Arial"/>
                <a:ea typeface="Arial"/>
                <a:cs typeface="Arial"/>
                <a:sym typeface="Arial"/>
              </a:rPr>
              <a:t>・　</a:t>
            </a:r>
            <a:r>
              <a:rPr lang="en-US" sz="1100" b="0" i="0" u="none" strike="noStrike" cap="none" dirty="0" err="1">
                <a:solidFill>
                  <a:schemeClr val="dk1"/>
                </a:solidFill>
                <a:latin typeface="Arial"/>
                <a:ea typeface="Arial"/>
                <a:cs typeface="Arial"/>
                <a:sym typeface="Arial"/>
              </a:rPr>
              <a:t>田原美智子</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err="1">
                <a:solidFill>
                  <a:schemeClr val="dk1"/>
                </a:solidFill>
                <a:latin typeface="Arial"/>
                <a:ea typeface="Arial"/>
                <a:cs typeface="Arial"/>
                <a:sym typeface="Arial"/>
              </a:rPr>
              <a:t>発行人</a:t>
            </a:r>
            <a:r>
              <a:rPr lang="en-US" sz="1100" b="0" i="0" u="none" strike="noStrike" cap="none" dirty="0">
                <a:solidFill>
                  <a:schemeClr val="dk1"/>
                </a:solidFill>
                <a:latin typeface="Arial"/>
                <a:ea typeface="Arial"/>
                <a:cs typeface="Arial"/>
                <a:sym typeface="Arial"/>
              </a:rPr>
              <a:t>・　</a:t>
            </a:r>
            <a:r>
              <a:rPr lang="en-US" sz="1100" b="0" i="0" u="none" strike="noStrike" cap="none" dirty="0" err="1">
                <a:solidFill>
                  <a:schemeClr val="dk1"/>
                </a:solidFill>
                <a:latin typeface="Arial"/>
                <a:ea typeface="Arial"/>
                <a:cs typeface="Arial"/>
                <a:sym typeface="Arial"/>
              </a:rPr>
              <a:t>原</a:t>
            </a:r>
            <a:r>
              <a:rPr lang="en-US" sz="1100" b="0" i="0" u="none" strike="noStrike" cap="none" dirty="0">
                <a:solidFill>
                  <a:schemeClr val="dk1"/>
                </a:solidFill>
                <a:latin typeface="Arial"/>
                <a:ea typeface="Arial"/>
                <a:cs typeface="Arial"/>
                <a:sym typeface="Arial"/>
              </a:rPr>
              <a:t>　</a:t>
            </a:r>
            <a:r>
              <a:rPr lang="en-US" sz="1100" b="0" i="0" u="none" strike="noStrike" cap="none" dirty="0" err="1">
                <a:solidFill>
                  <a:schemeClr val="dk1"/>
                </a:solidFill>
                <a:latin typeface="Arial"/>
                <a:ea typeface="Arial"/>
                <a:cs typeface="Arial"/>
                <a:sym typeface="Arial"/>
              </a:rPr>
              <a:t>和子</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err="1">
                <a:solidFill>
                  <a:schemeClr val="dk1"/>
                </a:solidFill>
                <a:latin typeface="Arial"/>
                <a:ea typeface="Arial"/>
                <a:cs typeface="Arial"/>
                <a:sym typeface="Arial"/>
              </a:rPr>
              <a:t>発行所</a:t>
            </a:r>
            <a:r>
              <a:rPr lang="en-US" sz="1100" b="0" i="0" u="none" strike="noStrike" cap="none" dirty="0">
                <a:solidFill>
                  <a:schemeClr val="dk1"/>
                </a:solidFill>
                <a:latin typeface="Arial"/>
                <a:ea typeface="Arial"/>
                <a:cs typeface="Arial"/>
                <a:sym typeface="Arial"/>
              </a:rPr>
              <a:t>/　</a:t>
            </a:r>
            <a:r>
              <a:rPr lang="en-US" sz="1100" b="0" i="0" u="none" strike="noStrike" cap="none" dirty="0" err="1">
                <a:solidFill>
                  <a:schemeClr val="dk1"/>
                </a:solidFill>
                <a:latin typeface="Arial"/>
                <a:ea typeface="Arial"/>
                <a:cs typeface="Arial"/>
                <a:sym typeface="Arial"/>
              </a:rPr>
              <a:t>特定非営利活動法人作業療法支援ネット</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（〒465-0025  名古屋市名東区上社三丁目907 -101）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     ☎︎/FAX  052-701-5387              </a:t>
            </a:r>
            <a:r>
              <a:rPr lang="en-US" sz="1100" b="0" i="0" u="sng" strike="noStrike" cap="none" dirty="0">
                <a:solidFill>
                  <a:schemeClr val="dk1"/>
                </a:solidFill>
                <a:latin typeface="Arial"/>
                <a:ea typeface="Arial"/>
                <a:cs typeface="Arial"/>
                <a:sym typeface="Arial"/>
                <a:hlinkClick r:id="rId6">
                  <a:extLst>
                    <a:ext uri="{A12FA001-AC4F-418D-AE19-62706E023703}">
                      <ahyp:hlinkClr xmlns:ahyp="http://schemas.microsoft.com/office/drawing/2018/hyperlinkcolor" xmlns="" val="tx"/>
                    </a:ext>
                  </a:extLst>
                </a:hlinkClick>
              </a:rPr>
              <a:t>http://www.otsupport.or.jp</a:t>
            </a:r>
            <a:endParaRPr sz="1100" b="0"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rgbClr val="000000"/>
              </a:solidFill>
              <a:latin typeface="Arial"/>
              <a:ea typeface="Arial"/>
              <a:cs typeface="Arial"/>
              <a:sym typeface="Arial"/>
            </a:endParaRPr>
          </a:p>
        </p:txBody>
      </p:sp>
      <p:sp>
        <p:nvSpPr>
          <p:cNvPr id="9" name="テキスト ボックス 8">
            <a:extLst>
              <a:ext uri="{FF2B5EF4-FFF2-40B4-BE49-F238E27FC236}">
                <a16:creationId xmlns:a16="http://schemas.microsoft.com/office/drawing/2014/main" xmlns="" id="{0AB661C2-5D45-A807-8AB6-82CBA014C36F}"/>
              </a:ext>
            </a:extLst>
          </p:cNvPr>
          <p:cNvSpPr txBox="1"/>
          <p:nvPr/>
        </p:nvSpPr>
        <p:spPr>
          <a:xfrm>
            <a:off x="17782286" y="1685146"/>
            <a:ext cx="3954929" cy="307777"/>
          </a:xfrm>
          <a:prstGeom prst="rect">
            <a:avLst/>
          </a:prstGeom>
          <a:noFill/>
        </p:spPr>
        <p:txBody>
          <a:bodyPr wrap="none" rtlCol="0">
            <a:spAutoFit/>
          </a:bodyPr>
          <a:lstStyle/>
          <a:p>
            <a:r>
              <a:rPr kumimoji="1" lang="ja-JP" altLang="en-US" dirty="0" smtClean="0">
                <a:solidFill>
                  <a:srgbClr val="C00000"/>
                </a:solidFill>
                <a:latin typeface="HGMaruGothicMPRO" panose="020F0600000000000000" pitchFamily="34" charset="-128"/>
                <a:ea typeface="HGMaruGothicMPRO" panose="020F0600000000000000" pitchFamily="34" charset="-128"/>
              </a:rPr>
              <a:t>「やさしい住まいの支援ネット」インタビュー</a:t>
            </a:r>
            <a:endParaRPr kumimoji="1" lang="ja-JP" altLang="en-US" dirty="0">
              <a:solidFill>
                <a:srgbClr val="C00000"/>
              </a:solidFill>
              <a:latin typeface="HGMaruGothicMPRO" panose="020F0600000000000000" pitchFamily="34" charset="-128"/>
              <a:ea typeface="HGMaruGothicMPRO" panose="020F0600000000000000" pitchFamily="34" charset="-128"/>
            </a:endParaRPr>
          </a:p>
        </p:txBody>
      </p:sp>
      <p:sp>
        <p:nvSpPr>
          <p:cNvPr id="3" name="テキスト ボックス 2">
            <a:extLst>
              <a:ext uri="{FF2B5EF4-FFF2-40B4-BE49-F238E27FC236}">
                <a16:creationId xmlns:a16="http://schemas.microsoft.com/office/drawing/2014/main" xmlns="" id="{81F8F3BE-282D-6292-FCEC-8C0B216307CD}"/>
              </a:ext>
            </a:extLst>
          </p:cNvPr>
          <p:cNvSpPr txBox="1"/>
          <p:nvPr/>
        </p:nvSpPr>
        <p:spPr>
          <a:xfrm>
            <a:off x="9072351" y="1570407"/>
            <a:ext cx="2441694" cy="338554"/>
          </a:xfrm>
          <a:prstGeom prst="rect">
            <a:avLst/>
          </a:prstGeom>
          <a:solidFill>
            <a:schemeClr val="bg2"/>
          </a:solidFill>
        </p:spPr>
        <p:txBody>
          <a:bodyPr wrap="none" rtlCol="0">
            <a:spAutoFit/>
          </a:bodyPr>
          <a:lstStyle/>
          <a:p>
            <a:r>
              <a:rPr kumimoji="1" lang="ja-JP" altLang="en-US" sz="1600">
                <a:solidFill>
                  <a:schemeClr val="bg1"/>
                </a:solidFill>
                <a:latin typeface="HGMaruGothicMPRO" panose="020F0600000000000000" pitchFamily="34" charset="-128"/>
                <a:ea typeface="HGMaruGothicMPRO" panose="020F0600000000000000" pitchFamily="34" charset="-128"/>
              </a:rPr>
              <a:t>みんなでけん玉リハビリ</a:t>
            </a:r>
          </a:p>
        </p:txBody>
      </p:sp>
      <p:sp>
        <p:nvSpPr>
          <p:cNvPr id="6" name="テキスト ボックス 5">
            <a:extLst>
              <a:ext uri="{FF2B5EF4-FFF2-40B4-BE49-F238E27FC236}">
                <a16:creationId xmlns:a16="http://schemas.microsoft.com/office/drawing/2014/main" xmlns="" id="{687944FC-8E69-A171-A124-42CFE68E5111}"/>
              </a:ext>
            </a:extLst>
          </p:cNvPr>
          <p:cNvSpPr txBox="1"/>
          <p:nvPr/>
        </p:nvSpPr>
        <p:spPr>
          <a:xfrm>
            <a:off x="6913418" y="2078181"/>
            <a:ext cx="5103044" cy="1569660"/>
          </a:xfrm>
          <a:prstGeom prst="rect">
            <a:avLst/>
          </a:prstGeom>
          <a:solidFill>
            <a:schemeClr val="bg1"/>
          </a:solidFill>
        </p:spPr>
        <p:txBody>
          <a:bodyPr wrap="square" rtlCol="0">
            <a:spAutoFit/>
          </a:bodyPr>
          <a:lstStyle/>
          <a:p>
            <a:r>
              <a:rPr kumimoji="1" lang="ja-JP" altLang="en-US" sz="1200" dirty="0">
                <a:latin typeface="HGMaruGothicMPRO" panose="020F0600000000000000" pitchFamily="34" charset="-128"/>
                <a:ea typeface="HGMaruGothicMPRO" panose="020F0600000000000000" pitchFamily="34" charset="-128"/>
              </a:rPr>
              <a:t>　流行りのけん玉リハビリについて、渡邊豊明氏（作業療法士、愛知医療学院短大講師）にお話を伺いました。</a:t>
            </a:r>
            <a:endParaRPr kumimoji="1" lang="en-US" altLang="ja-JP" sz="1200" dirty="0">
              <a:latin typeface="HGMaruGothicMPRO" panose="020F0600000000000000" pitchFamily="34" charset="-128"/>
              <a:ea typeface="HGMaruGothicMPRO" panose="020F0600000000000000" pitchFamily="34" charset="-128"/>
            </a:endParaRPr>
          </a:p>
          <a:p>
            <a:r>
              <a:rPr kumimoji="1" lang="ja-JP" altLang="en-US" sz="1200" dirty="0">
                <a:latin typeface="HGMaruGothicMPRO" panose="020F0600000000000000" pitchFamily="34" charset="-128"/>
                <a:ea typeface="HGMaruGothicMPRO" panose="020F0600000000000000" pitchFamily="34" charset="-128"/>
              </a:rPr>
              <a:t>　上達の極意</a:t>
            </a:r>
            <a:endParaRPr kumimoji="1" lang="en-US" altLang="ja-JP" sz="1200" dirty="0">
              <a:latin typeface="HGMaruGothicMPRO" panose="020F0600000000000000" pitchFamily="34" charset="-128"/>
              <a:ea typeface="HGMaruGothicMPRO" panose="020F0600000000000000" pitchFamily="34" charset="-128"/>
            </a:endParaRPr>
          </a:p>
          <a:p>
            <a:pPr marL="228600" indent="-228600">
              <a:buFont typeface="+mj-ea"/>
              <a:buAutoNum type="circleNumDbPlain"/>
            </a:pPr>
            <a:r>
              <a:rPr kumimoji="1" lang="ja-JP" altLang="en-US" sz="1200" dirty="0">
                <a:latin typeface="HGMaruGothicMPRO" panose="020F0600000000000000" pitchFamily="34" charset="-128"/>
                <a:ea typeface="HGMaruGothicMPRO" panose="020F0600000000000000" pitchFamily="34" charset="-128"/>
              </a:rPr>
              <a:t>膝をつかう</a:t>
            </a:r>
            <a:endParaRPr kumimoji="1" lang="en-US" altLang="ja-JP" sz="1200" dirty="0">
              <a:latin typeface="HGMaruGothicMPRO" panose="020F0600000000000000" pitchFamily="34" charset="-128"/>
              <a:ea typeface="HGMaruGothicMPRO" panose="020F0600000000000000" pitchFamily="34" charset="-128"/>
            </a:endParaRPr>
          </a:p>
          <a:p>
            <a:pPr marL="228600" indent="-228600">
              <a:buFont typeface="+mj-ea"/>
              <a:buAutoNum type="circleNumDbPlain"/>
            </a:pPr>
            <a:r>
              <a:rPr kumimoji="1" lang="ja-JP" altLang="en-US" sz="1200" dirty="0">
                <a:latin typeface="HGMaruGothicMPRO" panose="020F0600000000000000" pitchFamily="34" charset="-128"/>
                <a:ea typeface="HGMaruGothicMPRO" panose="020F0600000000000000" pitchFamily="34" charset="-128"/>
              </a:rPr>
              <a:t>全身を膝の動きにあわせて、リズミカルに、協調運動。「もしもし亀よ」などの歌にあわせる</a:t>
            </a:r>
            <a:endParaRPr kumimoji="1" lang="en-US" altLang="ja-JP" sz="1200" dirty="0">
              <a:latin typeface="HGMaruGothicMPRO" panose="020F0600000000000000" pitchFamily="34" charset="-128"/>
              <a:ea typeface="HGMaruGothicMPRO" panose="020F0600000000000000" pitchFamily="34" charset="-128"/>
            </a:endParaRPr>
          </a:p>
          <a:p>
            <a:pPr marL="228600" indent="-228600">
              <a:buFont typeface="+mj-ea"/>
              <a:buAutoNum type="circleNumDbPlain"/>
            </a:pPr>
            <a:r>
              <a:rPr kumimoji="1" lang="ja-JP" altLang="en-US" sz="1200" dirty="0" err="1">
                <a:latin typeface="HGMaruGothicMPRO" panose="020F0600000000000000" pitchFamily="34" charset="-128"/>
                <a:ea typeface="HGMaruGothicMPRO" panose="020F0600000000000000" pitchFamily="34" charset="-128"/>
              </a:rPr>
              <a:t>けん</a:t>
            </a:r>
            <a:r>
              <a:rPr kumimoji="1" lang="ja-JP" altLang="en-US" sz="1200" dirty="0">
                <a:latin typeface="HGMaruGothicMPRO" panose="020F0600000000000000" pitchFamily="34" charset="-128"/>
                <a:ea typeface="HGMaruGothicMPRO" panose="020F0600000000000000" pitchFamily="34" charset="-128"/>
              </a:rPr>
              <a:t>玉をよく見る</a:t>
            </a:r>
            <a:endParaRPr kumimoji="1" lang="en-US" altLang="ja-JP" sz="1200" dirty="0">
              <a:latin typeface="HGMaruGothicMPRO" panose="020F0600000000000000" pitchFamily="34" charset="-128"/>
              <a:ea typeface="HGMaruGothicMPRO" panose="020F0600000000000000" pitchFamily="34" charset="-128"/>
            </a:endParaRPr>
          </a:p>
          <a:p>
            <a:endParaRPr kumimoji="1" lang="ja-JP" altLang="en-US" sz="1200" dirty="0">
              <a:latin typeface="HGMaruGothicMPRO" panose="020F0600000000000000" pitchFamily="34" charset="-128"/>
              <a:ea typeface="HGMaruGothicMPRO" panose="020F0600000000000000" pitchFamily="34" charset="-128"/>
            </a:endParaRPr>
          </a:p>
        </p:txBody>
      </p:sp>
      <p:sp>
        <p:nvSpPr>
          <p:cNvPr id="10" name="テキスト ボックス 9">
            <a:extLst>
              <a:ext uri="{FF2B5EF4-FFF2-40B4-BE49-F238E27FC236}">
                <a16:creationId xmlns:a16="http://schemas.microsoft.com/office/drawing/2014/main" xmlns="" id="{A24E9971-CE17-8546-6269-FDE07BA1C9BA}"/>
              </a:ext>
            </a:extLst>
          </p:cNvPr>
          <p:cNvSpPr txBox="1"/>
          <p:nvPr/>
        </p:nvSpPr>
        <p:spPr>
          <a:xfrm>
            <a:off x="7905106" y="4523242"/>
            <a:ext cx="2175596" cy="523220"/>
          </a:xfrm>
          <a:prstGeom prst="rect">
            <a:avLst/>
          </a:prstGeom>
          <a:noFill/>
        </p:spPr>
        <p:txBody>
          <a:bodyPr wrap="none" rtlCol="0">
            <a:spAutoFit/>
          </a:bodyPr>
          <a:lstStyle/>
          <a:p>
            <a:r>
              <a:rPr lang="en-US" altLang="ja-JP" dirty="0">
                <a:hlinkClick r:id="rId7"/>
              </a:rPr>
              <a:t>www.conocoto-toyama.jp</a:t>
            </a:r>
            <a:endParaRPr lang="en-US" altLang="ja-JP" dirty="0"/>
          </a:p>
          <a:p>
            <a:endParaRPr kumimoji="1" lang="ja-JP" altLang="en-US"/>
          </a:p>
        </p:txBody>
      </p:sp>
      <p:sp>
        <p:nvSpPr>
          <p:cNvPr id="17" name="テキスト ボックス 16">
            <a:extLst>
              <a:ext uri="{FF2B5EF4-FFF2-40B4-BE49-F238E27FC236}">
                <a16:creationId xmlns:a16="http://schemas.microsoft.com/office/drawing/2014/main" xmlns="" id="{6D42B2B0-2A44-0DF0-55B5-4EFBD3D77DF5}"/>
              </a:ext>
            </a:extLst>
          </p:cNvPr>
          <p:cNvSpPr txBox="1"/>
          <p:nvPr/>
        </p:nvSpPr>
        <p:spPr>
          <a:xfrm>
            <a:off x="7508923" y="4869367"/>
            <a:ext cx="4969118" cy="461665"/>
          </a:xfrm>
          <a:prstGeom prst="rect">
            <a:avLst/>
          </a:prstGeom>
          <a:noFill/>
        </p:spPr>
        <p:txBody>
          <a:bodyPr wrap="square" rtlCol="0">
            <a:spAutoFit/>
          </a:bodyPr>
          <a:lstStyle/>
          <a:p>
            <a:r>
              <a:rPr kumimoji="1" lang="ja-JP" altLang="en-US" sz="1200" dirty="0">
                <a:latin typeface="HGMaruGothicMPRO" panose="020F0600000000000000" pitchFamily="34" charset="-128"/>
                <a:ea typeface="HGMaruGothicMPRO" panose="020F0600000000000000" pitchFamily="34" charset="-128"/>
              </a:rPr>
              <a:t>段階づけの例：つつけん（筒の上にボールをのせる）を使う。</a:t>
            </a:r>
            <a:endParaRPr kumimoji="1" lang="en-US" altLang="ja-JP" sz="1200" dirty="0">
              <a:latin typeface="HGMaruGothicMPRO" panose="020F0600000000000000" pitchFamily="34" charset="-128"/>
              <a:ea typeface="HGMaruGothicMPRO" panose="020F0600000000000000" pitchFamily="34" charset="-128"/>
            </a:endParaRPr>
          </a:p>
          <a:p>
            <a:r>
              <a:rPr kumimoji="1" lang="ja-JP" altLang="en-US" sz="1200" dirty="0">
                <a:latin typeface="HGMaruGothicMPRO" panose="020F0600000000000000" pitchFamily="34" charset="-128"/>
                <a:ea typeface="HGMaruGothicMPRO" panose="020F0600000000000000" pitchFamily="34" charset="-128"/>
              </a:rPr>
              <a:t>その他、簡単なワザからハイレベルまで動画検索できます。</a:t>
            </a:r>
          </a:p>
        </p:txBody>
      </p:sp>
      <p:sp>
        <p:nvSpPr>
          <p:cNvPr id="37" name="正方形/長方形 36"/>
          <p:cNvSpPr/>
          <p:nvPr/>
        </p:nvSpPr>
        <p:spPr>
          <a:xfrm>
            <a:off x="12482808" y="8845650"/>
            <a:ext cx="234360" cy="307777"/>
          </a:xfrm>
          <a:prstGeom prst="rect">
            <a:avLst/>
          </a:prstGeom>
        </p:spPr>
        <p:txBody>
          <a:bodyPr wrap="none">
            <a:spAutoFit/>
          </a:bodyPr>
          <a:lstStyle/>
          <a:p>
            <a:r>
              <a:rPr lang="ja-JP" altLang="en-US" dirty="0" smtClean="0"/>
              <a:t> </a:t>
            </a:r>
            <a:endParaRPr lang="ja-JP" altLang="en-US" dirty="0"/>
          </a:p>
        </p:txBody>
      </p:sp>
      <p:sp>
        <p:nvSpPr>
          <p:cNvPr id="38" name="テキスト ボックス 37"/>
          <p:cNvSpPr txBox="1"/>
          <p:nvPr/>
        </p:nvSpPr>
        <p:spPr>
          <a:xfrm>
            <a:off x="2064327" y="9779753"/>
            <a:ext cx="10377055" cy="5047536"/>
          </a:xfrm>
          <a:prstGeom prst="rect">
            <a:avLst/>
          </a:prstGeom>
          <a:noFill/>
        </p:spPr>
        <p:txBody>
          <a:bodyPr wrap="square" rtlCol="0">
            <a:spAutoFit/>
          </a:bodyPr>
          <a:lstStyle/>
          <a:p>
            <a:r>
              <a:rPr lang="ja-JP" altLang="en-US" dirty="0" smtClean="0"/>
              <a:t>第</a:t>
            </a:r>
            <a:r>
              <a:rPr lang="en-US" altLang="ja-JP" dirty="0" smtClean="0"/>
              <a:t>1</a:t>
            </a:r>
            <a:r>
              <a:rPr lang="ja-JP" altLang="en-US" dirty="0" smtClean="0"/>
              <a:t>回　</a:t>
            </a:r>
            <a:r>
              <a:rPr lang="en-US" altLang="ja-JP" dirty="0" smtClean="0"/>
              <a:t>4</a:t>
            </a:r>
            <a:r>
              <a:rPr lang="ja-JP" altLang="en-US" dirty="0" smtClean="0"/>
              <a:t>月</a:t>
            </a:r>
            <a:r>
              <a:rPr lang="en-US" altLang="ja-JP" dirty="0" smtClean="0"/>
              <a:t>23</a:t>
            </a:r>
            <a:r>
              <a:rPr lang="ja-JP" altLang="en-US" dirty="0" smtClean="0"/>
              <a:t>日　有料老人ホームミソノピア　音楽の贈り物</a:t>
            </a:r>
          </a:p>
          <a:p>
            <a:r>
              <a:rPr lang="ja-JP" altLang="en-US" dirty="0" smtClean="0"/>
              <a:t>　　　　　　　　　　（株）豊田マネージメント研究所との協働企画</a:t>
            </a:r>
          </a:p>
          <a:p>
            <a:r>
              <a:rPr lang="ja-JP" altLang="en-US" dirty="0" smtClean="0"/>
              <a:t>　　　　　　　　　　</a:t>
            </a:r>
          </a:p>
          <a:p>
            <a:r>
              <a:rPr lang="ja-JP" altLang="en-US" dirty="0" smtClean="0"/>
              <a:t>第</a:t>
            </a:r>
            <a:r>
              <a:rPr lang="en-US" altLang="ja-JP" dirty="0" smtClean="0"/>
              <a:t>2</a:t>
            </a:r>
            <a:r>
              <a:rPr lang="ja-JP" altLang="en-US" dirty="0" smtClean="0"/>
              <a:t>回　</a:t>
            </a:r>
            <a:r>
              <a:rPr lang="en-US" altLang="ja-JP" dirty="0" smtClean="0"/>
              <a:t>6</a:t>
            </a:r>
            <a:r>
              <a:rPr lang="ja-JP" altLang="en-US" dirty="0" smtClean="0"/>
              <a:t>月</a:t>
            </a:r>
            <a:r>
              <a:rPr lang="en-US" altLang="ja-JP" dirty="0" smtClean="0"/>
              <a:t>18</a:t>
            </a:r>
            <a:r>
              <a:rPr lang="ja-JP" altLang="en-US" dirty="0" smtClean="0"/>
              <a:t>日　有料老人ホームミソノピア　胎内物語およびお産劇回想法</a:t>
            </a:r>
          </a:p>
          <a:p>
            <a:r>
              <a:rPr lang="ja-JP" altLang="en-US" dirty="0" smtClean="0"/>
              <a:t>　　　　　　　　　「あかちゃんが生まれるよ　命のバトン」</a:t>
            </a:r>
          </a:p>
          <a:p>
            <a:r>
              <a:rPr lang="ja-JP" altLang="en-US" dirty="0" smtClean="0"/>
              <a:t>　　　　　　　　　　ナーベルプラ座・枇杷島オペラ劇団との共催</a:t>
            </a:r>
          </a:p>
          <a:p>
            <a:r>
              <a:rPr lang="ja-JP" altLang="en-US" dirty="0" smtClean="0"/>
              <a:t/>
            </a:r>
            <a:br>
              <a:rPr lang="ja-JP" altLang="en-US" dirty="0" smtClean="0"/>
            </a:br>
            <a:r>
              <a:rPr lang="ja-JP" altLang="en-US" dirty="0" smtClean="0"/>
              <a:t>第</a:t>
            </a:r>
            <a:r>
              <a:rPr lang="en-US" altLang="ja-JP" dirty="0" smtClean="0"/>
              <a:t>3</a:t>
            </a:r>
            <a:r>
              <a:rPr lang="ja-JP" altLang="en-US" dirty="0" smtClean="0"/>
              <a:t>回　</a:t>
            </a:r>
            <a:r>
              <a:rPr lang="en-US" altLang="ja-JP" dirty="0" smtClean="0"/>
              <a:t>9</a:t>
            </a:r>
            <a:r>
              <a:rPr lang="ja-JP" altLang="en-US" dirty="0" smtClean="0"/>
              <a:t>月か</a:t>
            </a:r>
            <a:r>
              <a:rPr lang="en-US" altLang="ja-JP" dirty="0" smtClean="0"/>
              <a:t>10</a:t>
            </a:r>
            <a:r>
              <a:rPr lang="ja-JP" altLang="en-US" dirty="0" smtClean="0"/>
              <a:t>月　発達障碍支援団体と協賛（未定）</a:t>
            </a:r>
          </a:p>
          <a:p>
            <a:r>
              <a:rPr lang="ja-JP" altLang="en-US" dirty="0" smtClean="0"/>
              <a:t/>
            </a:r>
            <a:br>
              <a:rPr lang="ja-JP" altLang="en-US" dirty="0" smtClean="0"/>
            </a:br>
            <a:r>
              <a:rPr lang="ja-JP" altLang="en-US" dirty="0" smtClean="0"/>
              <a:t>　今年の作業療法セミナーは、音楽の力を利用した企画の実践を</a:t>
            </a:r>
            <a:r>
              <a:rPr lang="en-US" altLang="ja-JP" dirty="0" smtClean="0"/>
              <a:t>2</a:t>
            </a:r>
            <a:r>
              <a:rPr lang="ja-JP" altLang="en-US" dirty="0" smtClean="0"/>
              <a:t>回行いました。対象は、施設生活をされている高齢者の方々でした。楽器による演奏と音楽は、皆さんに新鮮な刺激をもたらしたようです。お産劇の活動では、出産前後のことを参加者から聞き取り体験の記憶をリアルに思い出していただくことができました。</a:t>
            </a:r>
          </a:p>
          <a:p>
            <a:r>
              <a:rPr lang="ja-JP" altLang="en-US" dirty="0" smtClean="0"/>
              <a:t/>
            </a:r>
            <a:br>
              <a:rPr lang="ja-JP" altLang="en-US" dirty="0" smtClean="0"/>
            </a:br>
            <a:r>
              <a:rPr lang="en-US" altLang="ja-JP" dirty="0" smtClean="0"/>
              <a:t>NPO</a:t>
            </a:r>
            <a:r>
              <a:rPr lang="ja-JP" altLang="en-US" dirty="0" smtClean="0"/>
              <a:t>作業療法支援ネット　ホームページのご案内</a:t>
            </a:r>
          </a:p>
          <a:p>
            <a:r>
              <a:rPr lang="ja-JP" altLang="en-US" dirty="0" smtClean="0"/>
              <a:t/>
            </a:r>
            <a:br>
              <a:rPr lang="ja-JP" altLang="en-US" dirty="0" smtClean="0"/>
            </a:br>
            <a:r>
              <a:rPr lang="ja-JP" altLang="en-US" dirty="0" smtClean="0"/>
              <a:t>　当法人のホームページをご覧ください。最近は、リモートでの活動が多くなりました。今年度はホームページの充実を事業目標の一つにしています。水彩画の連載コラムも始まりました。アクティビティー全盛時代のシニア作業療法士が中心の</a:t>
            </a:r>
            <a:r>
              <a:rPr lang="en-US" altLang="ja-JP" dirty="0" smtClean="0"/>
              <a:t>NPO</a:t>
            </a:r>
            <a:r>
              <a:rPr lang="ja-JP" altLang="en-US" dirty="0" smtClean="0"/>
              <a:t>法人のよさを盛り込んだホームページづくりをしてゆきます。紙ベースのフリーペーパーとデジタルのホームページ</a:t>
            </a:r>
            <a:r>
              <a:rPr lang="en-US" altLang="ja-JP" dirty="0" smtClean="0"/>
              <a:t>2</a:t>
            </a:r>
            <a:r>
              <a:rPr lang="ja-JP" altLang="en-US" dirty="0" smtClean="0"/>
              <a:t>足の草鞋、上手に使って生活のヒント、作業療法活動のヒントをお届けします。</a:t>
            </a:r>
          </a:p>
          <a:p>
            <a:r>
              <a:rPr lang="ja-JP" altLang="en-US" dirty="0" smtClean="0"/>
              <a:t>　　</a:t>
            </a:r>
          </a:p>
          <a:p>
            <a:r>
              <a:rPr lang="ja-JP" altLang="en-US" dirty="0" smtClean="0"/>
              <a:t>　</a:t>
            </a:r>
            <a:r>
              <a:rPr lang="en-US" altLang="ja-JP" u="sng" dirty="0" smtClean="0">
                <a:hlinkClick r:id="rId8"/>
              </a:rPr>
              <a:t>http://otsupport.or.jp</a:t>
            </a:r>
            <a:endParaRPr lang="en-US" altLang="ja-JP" dirty="0" smtClean="0"/>
          </a:p>
          <a:p>
            <a:r>
              <a:rPr lang="en-US" altLang="ja-JP" dirty="0" smtClean="0"/>
              <a:t/>
            </a:r>
            <a:br>
              <a:rPr lang="en-US" altLang="ja-JP" dirty="0" smtClean="0"/>
            </a:br>
            <a:endParaRPr kumimoji="1" lang="ja-JP" altLang="en-US" dirty="0"/>
          </a:p>
        </p:txBody>
      </p:sp>
      <p:sp>
        <p:nvSpPr>
          <p:cNvPr id="39" name="テキスト ボックス 38"/>
          <p:cNvSpPr txBox="1"/>
          <p:nvPr/>
        </p:nvSpPr>
        <p:spPr>
          <a:xfrm rot="21073785">
            <a:off x="14172156" y="14131047"/>
            <a:ext cx="5096797" cy="738664"/>
          </a:xfrm>
          <a:prstGeom prst="rect">
            <a:avLst/>
          </a:prstGeom>
          <a:noFill/>
        </p:spPr>
        <p:txBody>
          <a:bodyPr wrap="square" rtlCol="0">
            <a:spAutoFit/>
          </a:bodyPr>
          <a:lstStyle/>
          <a:p>
            <a:r>
              <a:rPr lang="ja-JP" altLang="en-US" dirty="0" smtClean="0"/>
              <a:t/>
            </a:r>
            <a:br>
              <a:rPr lang="ja-JP" altLang="en-US" dirty="0" smtClean="0"/>
            </a:br>
            <a:endParaRPr lang="en-US" altLang="ja-JP" dirty="0" smtClean="0">
              <a:latin typeface="HGMaruGothicMPRO" panose="020F0600000000000000" pitchFamily="34" charset="-128"/>
              <a:ea typeface="HGMaruGothicMPRO" panose="020F0600000000000000" pitchFamily="34" charset="-128"/>
            </a:endParaRPr>
          </a:p>
          <a:p>
            <a:endParaRPr kumimoji="1" lang="ja-JP" altLang="en-US" dirty="0"/>
          </a:p>
        </p:txBody>
      </p:sp>
      <p:sp>
        <p:nvSpPr>
          <p:cNvPr id="30" name="テキスト ボックス 29"/>
          <p:cNvSpPr txBox="1"/>
          <p:nvPr/>
        </p:nvSpPr>
        <p:spPr>
          <a:xfrm>
            <a:off x="17792700" y="12484100"/>
            <a:ext cx="184731" cy="523220"/>
          </a:xfrm>
          <a:prstGeom prst="rect">
            <a:avLst/>
          </a:prstGeom>
          <a:noFill/>
        </p:spPr>
        <p:txBody>
          <a:bodyPr wrap="none" rtlCol="0">
            <a:spAutoFit/>
          </a:bodyPr>
          <a:lstStyle/>
          <a:p>
            <a:endParaRPr lang="ja-JP" altLang="en-US" dirty="0" smtClean="0">
              <a:latin typeface="+mn-ea"/>
            </a:endParaRPr>
          </a:p>
          <a:p>
            <a:endParaRPr kumimoji="1" lang="ja-JP" altLang="en-US" dirty="0"/>
          </a:p>
        </p:txBody>
      </p:sp>
      <p:sp>
        <p:nvSpPr>
          <p:cNvPr id="2" name="テキスト ボックス 1"/>
          <p:cNvSpPr txBox="1"/>
          <p:nvPr/>
        </p:nvSpPr>
        <p:spPr>
          <a:xfrm>
            <a:off x="12779229" y="9537123"/>
            <a:ext cx="4337716" cy="954107"/>
          </a:xfrm>
          <a:prstGeom prst="rect">
            <a:avLst/>
          </a:prstGeom>
          <a:noFill/>
        </p:spPr>
        <p:txBody>
          <a:bodyPr wrap="square" rtlCol="0">
            <a:spAutoFit/>
          </a:bodyPr>
          <a:lstStyle/>
          <a:p>
            <a:pPr algn="just"/>
            <a:r>
              <a:rPr lang="ja-JP" altLang="en-US" dirty="0">
                <a:solidFill>
                  <a:srgbClr val="FF0066"/>
                </a:solidFill>
                <a:latin typeface="Century" pitchFamily="18" charset="0"/>
              </a:rPr>
              <a:t>人は社会と関わってこそ元気でいられます</a:t>
            </a:r>
          </a:p>
          <a:p>
            <a:pPr algn="just"/>
            <a:r>
              <a:rPr lang="ja-JP" altLang="en-US" dirty="0">
                <a:solidFill>
                  <a:srgbClr val="FF0066"/>
                </a:solidFill>
                <a:latin typeface="Century" pitchFamily="18" charset="0"/>
              </a:rPr>
              <a:t>　その出発点となる大切な玄関まわり</a:t>
            </a:r>
          </a:p>
          <a:p>
            <a:pPr algn="just"/>
            <a:r>
              <a:rPr lang="ja-JP" altLang="en-US" dirty="0">
                <a:solidFill>
                  <a:srgbClr val="FF0066"/>
                </a:solidFill>
                <a:latin typeface="Century" pitchFamily="18" charset="0"/>
              </a:rPr>
              <a:t>　いつでも気軽に外出できるようにしたいですね</a:t>
            </a:r>
            <a:endParaRPr lang="ja-JP" altLang="en-US" dirty="0">
              <a:solidFill>
                <a:srgbClr val="FF0066"/>
              </a:solidFill>
            </a:endParaRPr>
          </a:p>
          <a:p>
            <a:endParaRPr kumimoji="1" lang="ja-JP" altLang="en-US" dirty="0"/>
          </a:p>
        </p:txBody>
      </p:sp>
      <p:sp>
        <p:nvSpPr>
          <p:cNvPr id="5" name="テキスト ボックス 4"/>
          <p:cNvSpPr txBox="1"/>
          <p:nvPr/>
        </p:nvSpPr>
        <p:spPr>
          <a:xfrm>
            <a:off x="18199907" y="15424333"/>
            <a:ext cx="4621778" cy="830997"/>
          </a:xfrm>
          <a:prstGeom prst="rect">
            <a:avLst/>
          </a:prstGeom>
          <a:noFill/>
        </p:spPr>
        <p:txBody>
          <a:bodyPr wrap="none" rtlCol="0">
            <a:spAutoFit/>
          </a:bodyPr>
          <a:lstStyle/>
          <a:p>
            <a:r>
              <a:rPr kumimoji="1" lang="ja-JP" altLang="en-US" sz="1200" dirty="0" smtClean="0"/>
              <a:t>★やさしい住まいの支援ネット　</a:t>
            </a:r>
            <a:r>
              <a:rPr kumimoji="1" lang="en-US" altLang="ja-JP" sz="1200" dirty="0" smtClean="0">
                <a:hlinkClick r:id="rId9"/>
              </a:rPr>
              <a:t>http://sumai-sien.com</a:t>
            </a:r>
            <a:endParaRPr kumimoji="1" lang="en-US" altLang="ja-JP" sz="1200" dirty="0" smtClean="0"/>
          </a:p>
          <a:p>
            <a:endParaRPr kumimoji="1" lang="en-US" altLang="ja-JP" sz="1200" dirty="0" smtClean="0"/>
          </a:p>
          <a:p>
            <a:r>
              <a:rPr kumimoji="1" lang="ja-JP" altLang="en-US" sz="1200" dirty="0" smtClean="0"/>
              <a:t>★参考図書：浅井喜代子共編　地域で住まう　玄関のある暮らし</a:t>
            </a:r>
            <a:endParaRPr kumimoji="1" lang="en-US" altLang="ja-JP" sz="1200" dirty="0" smtClean="0"/>
          </a:p>
          <a:p>
            <a:r>
              <a:rPr kumimoji="1" lang="ja-JP" altLang="en-US" sz="1200" dirty="0" err="1" smtClean="0"/>
              <a:t>ー</a:t>
            </a:r>
            <a:r>
              <a:rPr kumimoji="1" lang="ja-JP" altLang="en-US" sz="1200" dirty="0" smtClean="0"/>
              <a:t>障害のある人のための住宅リフォーム実例集</a:t>
            </a:r>
            <a:r>
              <a:rPr kumimoji="1" lang="en-US" altLang="ja-JP" sz="1200" dirty="0" smtClean="0"/>
              <a:t>-2001 </a:t>
            </a:r>
            <a:r>
              <a:rPr kumimoji="1" lang="ja-JP" altLang="en-US" sz="1200" dirty="0" smtClean="0"/>
              <a:t>風媒社</a:t>
            </a:r>
            <a:endParaRPr kumimoji="1" lang="en-US" altLang="ja-JP" sz="1200" dirty="0"/>
          </a:p>
        </p:txBody>
      </p:sp>
      <p:sp>
        <p:nvSpPr>
          <p:cNvPr id="33" name="Text Box 13"/>
          <p:cNvSpPr txBox="1">
            <a:spLocks noChangeArrowheads="1"/>
          </p:cNvSpPr>
          <p:nvPr/>
        </p:nvSpPr>
        <p:spPr bwMode="auto">
          <a:xfrm>
            <a:off x="18487025" y="9377931"/>
            <a:ext cx="2217003" cy="1569660"/>
          </a:xfrm>
          <a:prstGeom prst="rect">
            <a:avLst/>
          </a:prstGeom>
          <a:noFill/>
          <a:ln w="9525">
            <a:noFill/>
            <a:miter lim="800000"/>
            <a:headEnd/>
            <a:tailEnd/>
          </a:ln>
          <a:effectLst/>
        </p:spPr>
        <p:txBody>
          <a:bodyPr wrap="square">
            <a:spAutoFit/>
          </a:bodyPr>
          <a:lstStyle>
            <a:defPPr>
              <a:defRPr lang="ja-JP"/>
            </a:defPPr>
            <a:lvl1pPr algn="l" rtl="0" fontAlgn="base">
              <a:spcBef>
                <a:spcPct val="0"/>
              </a:spcBef>
              <a:spcAft>
                <a:spcPct val="0"/>
              </a:spcAft>
              <a:defRPr kumimoji="1" b="1" kern="1200">
                <a:solidFill>
                  <a:srgbClr val="00FF00"/>
                </a:solidFill>
                <a:latin typeface="Times New Roman" pitchFamily="18" charset="0"/>
                <a:ea typeface="HG丸ｺﾞｼｯｸM-PRO" pitchFamily="50" charset="-128"/>
                <a:cs typeface="+mn-cs"/>
              </a:defRPr>
            </a:lvl1pPr>
            <a:lvl2pPr marL="457200" algn="l" rtl="0" fontAlgn="base">
              <a:spcBef>
                <a:spcPct val="0"/>
              </a:spcBef>
              <a:spcAft>
                <a:spcPct val="0"/>
              </a:spcAft>
              <a:defRPr kumimoji="1" b="1" kern="1200">
                <a:solidFill>
                  <a:srgbClr val="00FF00"/>
                </a:solidFill>
                <a:latin typeface="Times New Roman" pitchFamily="18" charset="0"/>
                <a:ea typeface="HG丸ｺﾞｼｯｸM-PRO" pitchFamily="50" charset="-128"/>
                <a:cs typeface="+mn-cs"/>
              </a:defRPr>
            </a:lvl2pPr>
            <a:lvl3pPr marL="914400" algn="l" rtl="0" fontAlgn="base">
              <a:spcBef>
                <a:spcPct val="0"/>
              </a:spcBef>
              <a:spcAft>
                <a:spcPct val="0"/>
              </a:spcAft>
              <a:defRPr kumimoji="1" b="1" kern="1200">
                <a:solidFill>
                  <a:srgbClr val="00FF00"/>
                </a:solidFill>
                <a:latin typeface="Times New Roman" pitchFamily="18" charset="0"/>
                <a:ea typeface="HG丸ｺﾞｼｯｸM-PRO" pitchFamily="50" charset="-128"/>
                <a:cs typeface="+mn-cs"/>
              </a:defRPr>
            </a:lvl3pPr>
            <a:lvl4pPr marL="1371600" algn="l" rtl="0" fontAlgn="base">
              <a:spcBef>
                <a:spcPct val="0"/>
              </a:spcBef>
              <a:spcAft>
                <a:spcPct val="0"/>
              </a:spcAft>
              <a:defRPr kumimoji="1" b="1" kern="1200">
                <a:solidFill>
                  <a:srgbClr val="00FF00"/>
                </a:solidFill>
                <a:latin typeface="Times New Roman" pitchFamily="18" charset="0"/>
                <a:ea typeface="HG丸ｺﾞｼｯｸM-PRO" pitchFamily="50" charset="-128"/>
                <a:cs typeface="+mn-cs"/>
              </a:defRPr>
            </a:lvl4pPr>
            <a:lvl5pPr marL="1828800" algn="l" rtl="0" fontAlgn="base">
              <a:spcBef>
                <a:spcPct val="0"/>
              </a:spcBef>
              <a:spcAft>
                <a:spcPct val="0"/>
              </a:spcAft>
              <a:defRPr kumimoji="1" b="1" kern="1200">
                <a:solidFill>
                  <a:srgbClr val="00FF00"/>
                </a:solidFill>
                <a:latin typeface="Times New Roman" pitchFamily="18" charset="0"/>
                <a:ea typeface="HG丸ｺﾞｼｯｸM-PRO" pitchFamily="50" charset="-128"/>
                <a:cs typeface="+mn-cs"/>
              </a:defRPr>
            </a:lvl5pPr>
            <a:lvl6pPr marL="2286000" algn="l" defTabSz="914400" rtl="0" eaLnBrk="1" latinLnBrk="0" hangingPunct="1">
              <a:defRPr kumimoji="1" b="1" kern="1200">
                <a:solidFill>
                  <a:srgbClr val="00FF00"/>
                </a:solidFill>
                <a:latin typeface="Times New Roman" pitchFamily="18" charset="0"/>
                <a:ea typeface="HG丸ｺﾞｼｯｸM-PRO" pitchFamily="50" charset="-128"/>
                <a:cs typeface="+mn-cs"/>
              </a:defRPr>
            </a:lvl6pPr>
            <a:lvl7pPr marL="2743200" algn="l" defTabSz="914400" rtl="0" eaLnBrk="1" latinLnBrk="0" hangingPunct="1">
              <a:defRPr kumimoji="1" b="1" kern="1200">
                <a:solidFill>
                  <a:srgbClr val="00FF00"/>
                </a:solidFill>
                <a:latin typeface="Times New Roman" pitchFamily="18" charset="0"/>
                <a:ea typeface="HG丸ｺﾞｼｯｸM-PRO" pitchFamily="50" charset="-128"/>
                <a:cs typeface="+mn-cs"/>
              </a:defRPr>
            </a:lvl7pPr>
            <a:lvl8pPr marL="3200400" algn="l" defTabSz="914400" rtl="0" eaLnBrk="1" latinLnBrk="0" hangingPunct="1">
              <a:defRPr kumimoji="1" b="1" kern="1200">
                <a:solidFill>
                  <a:srgbClr val="00FF00"/>
                </a:solidFill>
                <a:latin typeface="Times New Roman" pitchFamily="18" charset="0"/>
                <a:ea typeface="HG丸ｺﾞｼｯｸM-PRO" pitchFamily="50" charset="-128"/>
                <a:cs typeface="+mn-cs"/>
              </a:defRPr>
            </a:lvl8pPr>
            <a:lvl9pPr marL="3657600" algn="l" defTabSz="914400" rtl="0" eaLnBrk="1" latinLnBrk="0" hangingPunct="1">
              <a:defRPr kumimoji="1" b="1" kern="1200">
                <a:solidFill>
                  <a:srgbClr val="00FF00"/>
                </a:solidFill>
                <a:latin typeface="Times New Roman" pitchFamily="18" charset="0"/>
                <a:ea typeface="HG丸ｺﾞｼｯｸM-PRO" pitchFamily="50" charset="-128"/>
                <a:cs typeface="+mn-cs"/>
              </a:defRPr>
            </a:lvl9pPr>
          </a:lstStyle>
          <a:p>
            <a:pPr marL="171450" indent="-171450">
              <a:buFont typeface="Wingdings" panose="05000000000000000000" pitchFamily="2" charset="2"/>
              <a:buChar char="l"/>
            </a:pPr>
            <a:r>
              <a:rPr lang="ja-JP" altLang="en-US" sz="1200" b="0" dirty="0" smtClean="0">
                <a:solidFill>
                  <a:schemeClr val="tx1"/>
                </a:solidFill>
                <a:latin typeface="+mn-lt"/>
              </a:rPr>
              <a:t>玄関</a:t>
            </a:r>
            <a:r>
              <a:rPr lang="ja-JP" altLang="en-US" sz="1200" b="0" dirty="0">
                <a:solidFill>
                  <a:schemeClr val="tx1"/>
                </a:solidFill>
                <a:latin typeface="+mn-lt"/>
              </a:rPr>
              <a:t>框の段差は手すり</a:t>
            </a:r>
            <a:r>
              <a:rPr lang="en-US" altLang="ja-JP" sz="1200" b="0" dirty="0" smtClean="0">
                <a:solidFill>
                  <a:schemeClr val="tx1"/>
                </a:solidFill>
                <a:latin typeface="+mn-lt"/>
              </a:rPr>
              <a:t>､</a:t>
            </a:r>
          </a:p>
          <a:p>
            <a:r>
              <a:rPr lang="ja-JP" altLang="en-US" sz="1200" b="0" dirty="0">
                <a:solidFill>
                  <a:schemeClr val="tx1"/>
                </a:solidFill>
                <a:latin typeface="+mn-lt"/>
              </a:rPr>
              <a:t>　</a:t>
            </a:r>
            <a:r>
              <a:rPr lang="ja-JP" altLang="en-US" sz="1200" b="0" dirty="0" smtClean="0">
                <a:solidFill>
                  <a:schemeClr val="tx1"/>
                </a:solidFill>
                <a:latin typeface="+mn-lt"/>
              </a:rPr>
              <a:t>踏台</a:t>
            </a:r>
            <a:r>
              <a:rPr lang="en-US" altLang="ja-JP" sz="1200" b="0" dirty="0">
                <a:solidFill>
                  <a:schemeClr val="tx1"/>
                </a:solidFill>
                <a:latin typeface="+mn-lt"/>
              </a:rPr>
              <a:t>､</a:t>
            </a:r>
            <a:r>
              <a:rPr lang="ja-JP" altLang="en-US" sz="1200" b="0" dirty="0">
                <a:solidFill>
                  <a:schemeClr val="tx1"/>
                </a:solidFill>
                <a:latin typeface="+mn-lt"/>
              </a:rPr>
              <a:t>腰掛けで安全に移動</a:t>
            </a:r>
          </a:p>
          <a:p>
            <a:pPr marL="171450" indent="-171450">
              <a:buFont typeface="Wingdings" panose="05000000000000000000" pitchFamily="2" charset="2"/>
              <a:buChar char="l"/>
            </a:pPr>
            <a:r>
              <a:rPr lang="ja-JP" altLang="en-US" sz="1200" b="0" dirty="0" smtClean="0">
                <a:solidFill>
                  <a:schemeClr val="tx1"/>
                </a:solidFill>
                <a:latin typeface="+mn-lt"/>
              </a:rPr>
              <a:t>手荷物</a:t>
            </a:r>
            <a:r>
              <a:rPr lang="ja-JP" altLang="en-US" sz="1200" b="0" dirty="0">
                <a:solidFill>
                  <a:schemeClr val="tx1"/>
                </a:solidFill>
                <a:latin typeface="+mn-lt"/>
              </a:rPr>
              <a:t>おいて</a:t>
            </a:r>
            <a:r>
              <a:rPr lang="en-US" altLang="ja-JP" sz="1200" b="0" dirty="0">
                <a:solidFill>
                  <a:schemeClr val="tx1"/>
                </a:solidFill>
                <a:latin typeface="+mn-lt"/>
              </a:rPr>
              <a:t>､</a:t>
            </a:r>
            <a:r>
              <a:rPr lang="ja-JP" altLang="en-US" sz="1200" b="0" dirty="0">
                <a:solidFill>
                  <a:schemeClr val="tx1"/>
                </a:solidFill>
                <a:latin typeface="+mn-lt"/>
              </a:rPr>
              <a:t>上下足</a:t>
            </a:r>
            <a:r>
              <a:rPr lang="ja-JP" altLang="en-US" sz="1200" b="0" dirty="0" smtClean="0">
                <a:solidFill>
                  <a:schemeClr val="tx1"/>
                </a:solidFill>
                <a:latin typeface="+mn-lt"/>
              </a:rPr>
              <a:t>の</a:t>
            </a:r>
            <a:endParaRPr lang="en-US" altLang="ja-JP" sz="1200" b="0" dirty="0" smtClean="0">
              <a:solidFill>
                <a:schemeClr val="tx1"/>
              </a:solidFill>
              <a:latin typeface="+mn-lt"/>
            </a:endParaRPr>
          </a:p>
          <a:p>
            <a:r>
              <a:rPr lang="ja-JP" altLang="en-US" sz="1200" b="0" dirty="0">
                <a:solidFill>
                  <a:schemeClr val="tx1"/>
                </a:solidFill>
                <a:latin typeface="+mn-lt"/>
              </a:rPr>
              <a:t>　</a:t>
            </a:r>
            <a:r>
              <a:rPr lang="ja-JP" altLang="en-US" sz="1200" b="0" dirty="0" smtClean="0">
                <a:solidFill>
                  <a:schemeClr val="tx1"/>
                </a:solidFill>
                <a:latin typeface="+mn-lt"/>
              </a:rPr>
              <a:t>履替え</a:t>
            </a:r>
            <a:r>
              <a:rPr lang="ja-JP" altLang="en-US" sz="1200" b="0" dirty="0">
                <a:solidFill>
                  <a:schemeClr val="tx1"/>
                </a:solidFill>
                <a:latin typeface="+mn-lt"/>
              </a:rPr>
              <a:t>は腰掛けてゆっくり</a:t>
            </a:r>
          </a:p>
          <a:p>
            <a:pPr marL="171450" indent="-171450">
              <a:buFont typeface="Wingdings" panose="05000000000000000000" pitchFamily="2" charset="2"/>
              <a:buChar char="l"/>
            </a:pPr>
            <a:r>
              <a:rPr lang="ja-JP" altLang="en-US" sz="1200" b="0" dirty="0" smtClean="0">
                <a:solidFill>
                  <a:schemeClr val="tx1"/>
                </a:solidFill>
                <a:latin typeface="+mn-lt"/>
              </a:rPr>
              <a:t>車</a:t>
            </a:r>
            <a:r>
              <a:rPr lang="ja-JP" altLang="en-US" sz="1200" b="0" dirty="0">
                <a:solidFill>
                  <a:schemeClr val="tx1"/>
                </a:solidFill>
                <a:latin typeface="+mn-lt"/>
              </a:rPr>
              <a:t>いすでの外出</a:t>
            </a:r>
            <a:r>
              <a:rPr lang="ja-JP" altLang="en-US" sz="1200" b="0" dirty="0" smtClean="0">
                <a:solidFill>
                  <a:schemeClr val="tx1"/>
                </a:solidFill>
                <a:latin typeface="+mn-lt"/>
              </a:rPr>
              <a:t>は</a:t>
            </a:r>
            <a:endParaRPr lang="en-US" altLang="ja-JP" sz="1200" b="0" dirty="0" smtClean="0">
              <a:solidFill>
                <a:schemeClr val="tx1"/>
              </a:solidFill>
              <a:latin typeface="+mn-lt"/>
            </a:endParaRPr>
          </a:p>
          <a:p>
            <a:r>
              <a:rPr lang="ja-JP" altLang="en-US" sz="1200" b="0" dirty="0">
                <a:solidFill>
                  <a:schemeClr val="tx1"/>
                </a:solidFill>
                <a:latin typeface="+mn-lt"/>
              </a:rPr>
              <a:t>　</a:t>
            </a:r>
            <a:r>
              <a:rPr lang="ja-JP" altLang="en-US" sz="1200" b="0" dirty="0" smtClean="0">
                <a:solidFill>
                  <a:schemeClr val="tx1"/>
                </a:solidFill>
                <a:latin typeface="+mn-lt"/>
              </a:rPr>
              <a:t>段差</a:t>
            </a:r>
            <a:r>
              <a:rPr lang="ja-JP" altLang="en-US" sz="1200" b="0" dirty="0">
                <a:solidFill>
                  <a:schemeClr val="tx1"/>
                </a:solidFill>
                <a:latin typeface="+mn-lt"/>
              </a:rPr>
              <a:t>を</a:t>
            </a:r>
            <a:r>
              <a:rPr lang="ja-JP" altLang="en-US" sz="1200" b="0" dirty="0" smtClean="0">
                <a:solidFill>
                  <a:schemeClr val="tx1"/>
                </a:solidFill>
                <a:latin typeface="+mn-lt"/>
              </a:rPr>
              <a:t>無くして安全安心を</a:t>
            </a:r>
            <a:endParaRPr lang="ja-JP" altLang="en-US" sz="1200" b="0" dirty="0">
              <a:solidFill>
                <a:schemeClr val="tx1"/>
              </a:solidFill>
              <a:latin typeface="+mn-lt"/>
            </a:endParaRPr>
          </a:p>
          <a:p>
            <a:pPr marL="171450" indent="-171450">
              <a:buFont typeface="Wingdings" panose="05000000000000000000" pitchFamily="2" charset="2"/>
              <a:buChar char="l"/>
            </a:pPr>
            <a:r>
              <a:rPr lang="ja-JP" altLang="en-US" sz="1200" b="0" dirty="0" smtClean="0">
                <a:solidFill>
                  <a:schemeClr val="tx1"/>
                </a:solidFill>
                <a:latin typeface="+mn-lt"/>
              </a:rPr>
              <a:t>補助</a:t>
            </a:r>
            <a:r>
              <a:rPr lang="ja-JP" altLang="en-US" sz="1200" b="0" dirty="0">
                <a:solidFill>
                  <a:schemeClr val="tx1"/>
                </a:solidFill>
                <a:latin typeface="+mn-lt"/>
              </a:rPr>
              <a:t>用具の置場所や</a:t>
            </a:r>
            <a:r>
              <a:rPr lang="en-US" altLang="ja-JP" sz="1200" b="0" dirty="0" smtClean="0">
                <a:solidFill>
                  <a:schemeClr val="tx1"/>
                </a:solidFill>
                <a:latin typeface="+mn-lt"/>
              </a:rPr>
              <a:t>､</a:t>
            </a:r>
          </a:p>
          <a:p>
            <a:r>
              <a:rPr lang="ja-JP" altLang="en-US" sz="1200" b="0" dirty="0" smtClean="0">
                <a:solidFill>
                  <a:schemeClr val="tx1"/>
                </a:solidFill>
                <a:latin typeface="+mn-lt"/>
              </a:rPr>
              <a:t>　広くて</a:t>
            </a:r>
            <a:r>
              <a:rPr lang="ja-JP" altLang="en-US" sz="1200" b="0" dirty="0">
                <a:solidFill>
                  <a:schemeClr val="tx1"/>
                </a:solidFill>
                <a:latin typeface="+mn-lt"/>
              </a:rPr>
              <a:t>明るい玄関を</a:t>
            </a:r>
            <a:r>
              <a:rPr lang="ja-JP" altLang="en-US" sz="1200" b="0" dirty="0" smtClean="0">
                <a:solidFill>
                  <a:schemeClr val="tx1"/>
                </a:solidFill>
                <a:latin typeface="+mn-lt"/>
              </a:rPr>
              <a:t>！</a:t>
            </a:r>
            <a:endParaRPr lang="en-US" altLang="ja-JP" sz="1200" b="0" dirty="0" smtClean="0">
              <a:solidFill>
                <a:schemeClr val="tx1"/>
              </a:solidFill>
              <a:latin typeface="+mn-lt"/>
            </a:endParaRPr>
          </a:p>
        </p:txBody>
      </p:sp>
      <p:sp>
        <p:nvSpPr>
          <p:cNvPr id="34" name="Text Box 14"/>
          <p:cNvSpPr txBox="1">
            <a:spLocks noChangeArrowheads="1"/>
          </p:cNvSpPr>
          <p:nvPr/>
        </p:nvSpPr>
        <p:spPr bwMode="auto">
          <a:xfrm>
            <a:off x="18736255" y="12906276"/>
            <a:ext cx="4846305" cy="1015663"/>
          </a:xfrm>
          <a:prstGeom prst="rect">
            <a:avLst/>
          </a:prstGeom>
          <a:noFill/>
          <a:ln w="9525">
            <a:noFill/>
            <a:miter lim="800000"/>
            <a:headEnd/>
            <a:tailEnd/>
          </a:ln>
          <a:effectLst/>
        </p:spPr>
        <p:txBody>
          <a:bodyPr wrap="square">
            <a:spAutoFit/>
          </a:bodyPr>
          <a:lstStyle/>
          <a:p>
            <a:pPr marL="171450" indent="-171450">
              <a:buFont typeface="Wingdings" panose="05000000000000000000" pitchFamily="2" charset="2"/>
              <a:buChar char="l"/>
            </a:pPr>
            <a:r>
              <a:rPr lang="ja-JP" altLang="en-US" sz="1200" dirty="0" smtClean="0">
                <a:solidFill>
                  <a:schemeClr val="tx1"/>
                </a:solidFill>
                <a:latin typeface="HG丸ｺﾞｼｯｸM-PRO" pitchFamily="50" charset="-128"/>
              </a:rPr>
              <a:t>雨風を防ぎ、広いポーチで雨具等安心して装備できる</a:t>
            </a:r>
            <a:endParaRPr lang="en-US" altLang="ja-JP" sz="1200" dirty="0" smtClean="0">
              <a:solidFill>
                <a:schemeClr val="tx1"/>
              </a:solidFill>
              <a:latin typeface="HG丸ｺﾞｼｯｸM-PRO" pitchFamily="50" charset="-128"/>
            </a:endParaRPr>
          </a:p>
          <a:p>
            <a:pPr marL="171450" indent="-171450">
              <a:buFont typeface="Wingdings" panose="05000000000000000000" pitchFamily="2" charset="2"/>
              <a:buChar char="l"/>
            </a:pPr>
            <a:r>
              <a:rPr lang="ja-JP" altLang="en-US" sz="1200" dirty="0" smtClean="0">
                <a:solidFill>
                  <a:schemeClr val="tx1"/>
                </a:solidFill>
                <a:latin typeface="HG丸ｺﾞｼｯｸM-PRO" pitchFamily="50" charset="-128"/>
              </a:rPr>
              <a:t>駐車場への移動は短く車いす移乗も考慮</a:t>
            </a:r>
            <a:endParaRPr lang="en-US" altLang="ja-JP" sz="1200" dirty="0" smtClean="0">
              <a:solidFill>
                <a:schemeClr val="tx1"/>
              </a:solidFill>
              <a:latin typeface="HG丸ｺﾞｼｯｸM-PRO" pitchFamily="50" charset="-128"/>
            </a:endParaRPr>
          </a:p>
          <a:p>
            <a:pPr marL="171450" indent="-171450">
              <a:buFont typeface="Wingdings" panose="05000000000000000000" pitchFamily="2" charset="2"/>
              <a:buChar char="l"/>
            </a:pPr>
            <a:r>
              <a:rPr lang="ja-JP" altLang="en-US" sz="1200" dirty="0" smtClean="0">
                <a:solidFill>
                  <a:schemeClr val="tx1"/>
                </a:solidFill>
                <a:latin typeface="HG丸ｺﾞｼｯｸM-PRO" pitchFamily="50" charset="-128"/>
              </a:rPr>
              <a:t>スロープ通路、ゆったり階段、屋外用手すりで安心移動</a:t>
            </a:r>
            <a:endParaRPr lang="en-US" altLang="ja-JP" sz="1200" dirty="0" smtClean="0">
              <a:solidFill>
                <a:schemeClr val="tx1"/>
              </a:solidFill>
              <a:latin typeface="HG丸ｺﾞｼｯｸM-PRO" pitchFamily="50" charset="-128"/>
            </a:endParaRPr>
          </a:p>
          <a:p>
            <a:pPr marL="171450" indent="-171450">
              <a:buFont typeface="Wingdings" panose="05000000000000000000" pitchFamily="2" charset="2"/>
              <a:buChar char="l"/>
            </a:pPr>
            <a:r>
              <a:rPr lang="ja-JP" altLang="en-US" sz="1200" dirty="0" smtClean="0">
                <a:solidFill>
                  <a:schemeClr val="tx1"/>
                </a:solidFill>
                <a:latin typeface="HG丸ｺﾞｼｯｸM-PRO" pitchFamily="50" charset="-128"/>
              </a:rPr>
              <a:t>長いスロープ通路より段差解消機の設置で負担軽減</a:t>
            </a:r>
            <a:endParaRPr lang="en-US" altLang="ja-JP" sz="1200" dirty="0" smtClean="0">
              <a:solidFill>
                <a:schemeClr val="tx1"/>
              </a:solidFill>
              <a:latin typeface="HG丸ｺﾞｼｯｸM-PRO" pitchFamily="50" charset="-128"/>
            </a:endParaRPr>
          </a:p>
          <a:p>
            <a:pPr marL="171450" indent="-171450">
              <a:buFont typeface="Wingdings" panose="05000000000000000000" pitchFamily="2" charset="2"/>
              <a:buChar char="l"/>
            </a:pPr>
            <a:r>
              <a:rPr lang="ja-JP" altLang="en-US" sz="1200" dirty="0" smtClean="0">
                <a:solidFill>
                  <a:schemeClr val="tx1"/>
                </a:solidFill>
                <a:latin typeface="HG丸ｺﾞｼｯｸM-PRO" pitchFamily="50" charset="-128"/>
              </a:rPr>
              <a:t>電動車いすの充電、電気機器のコンセント設備を忘れずに</a:t>
            </a:r>
            <a:endParaRPr lang="ja-JP" altLang="en-US" sz="1200" dirty="0">
              <a:solidFill>
                <a:schemeClr val="tx1"/>
              </a:solidFill>
              <a:latin typeface="HG丸ｺﾞｼｯｸM-PRO" pitchFamily="50" charset="-128"/>
            </a:endParaRPr>
          </a:p>
        </p:txBody>
      </p:sp>
      <p:sp>
        <p:nvSpPr>
          <p:cNvPr id="35" name="Text Box 14"/>
          <p:cNvSpPr txBox="1">
            <a:spLocks noChangeArrowheads="1"/>
          </p:cNvSpPr>
          <p:nvPr/>
        </p:nvSpPr>
        <p:spPr bwMode="auto">
          <a:xfrm>
            <a:off x="19595526" y="11691876"/>
            <a:ext cx="3848224" cy="1079305"/>
          </a:xfrm>
          <a:prstGeom prst="rect">
            <a:avLst/>
          </a:prstGeom>
          <a:noFill/>
          <a:ln w="9525">
            <a:noFill/>
            <a:miter lim="800000"/>
            <a:headEnd/>
            <a:tailEnd/>
          </a:ln>
          <a:effectLst/>
        </p:spPr>
        <p:txBody>
          <a:bodyPr wrap="square">
            <a:spAutoFit/>
          </a:bodyPr>
          <a:lstStyle/>
          <a:p>
            <a:r>
              <a:rPr lang="ja-JP" altLang="en-US" dirty="0">
                <a:solidFill>
                  <a:schemeClr val="tx1"/>
                </a:solidFill>
                <a:latin typeface="HG丸ｺﾞｼｯｸM-PRO" pitchFamily="50" charset="-128"/>
              </a:rPr>
              <a:t>●</a:t>
            </a:r>
            <a:r>
              <a:rPr lang="ja-JP" altLang="en-US" sz="1200" dirty="0">
                <a:solidFill>
                  <a:schemeClr val="tx1"/>
                </a:solidFill>
                <a:latin typeface="+mn-lt"/>
              </a:rPr>
              <a:t>開閉･施錠に負担なく</a:t>
            </a:r>
            <a:r>
              <a:rPr lang="en-US" altLang="ja-JP" sz="1200" dirty="0">
                <a:solidFill>
                  <a:schemeClr val="tx1"/>
                </a:solidFill>
                <a:latin typeface="+mn-lt"/>
              </a:rPr>
              <a:t>､</a:t>
            </a:r>
            <a:r>
              <a:rPr lang="ja-JP" altLang="en-US" sz="1200" dirty="0">
                <a:solidFill>
                  <a:schemeClr val="tx1"/>
                </a:solidFill>
                <a:latin typeface="+mn-lt"/>
              </a:rPr>
              <a:t>開口幅を確保した玄関扉</a:t>
            </a:r>
          </a:p>
          <a:p>
            <a:r>
              <a:rPr lang="ja-JP" altLang="en-US" sz="1200" dirty="0">
                <a:solidFill>
                  <a:schemeClr val="tx1"/>
                </a:solidFill>
                <a:latin typeface="+mn-lt"/>
              </a:rPr>
              <a:t>●</a:t>
            </a:r>
            <a:r>
              <a:rPr lang="ja-JP" altLang="en-US" sz="1200" dirty="0" smtClean="0">
                <a:solidFill>
                  <a:schemeClr val="tx1"/>
                </a:solidFill>
                <a:latin typeface="+mn-lt"/>
              </a:rPr>
              <a:t>強風</a:t>
            </a:r>
            <a:r>
              <a:rPr lang="ja-JP" altLang="en-US" sz="1200" dirty="0">
                <a:solidFill>
                  <a:schemeClr val="tx1"/>
                </a:solidFill>
                <a:latin typeface="+mn-lt"/>
              </a:rPr>
              <a:t>時や積雪時の開閉対策も忘れずに！</a:t>
            </a:r>
          </a:p>
          <a:p>
            <a:r>
              <a:rPr lang="ja-JP" altLang="en-US" sz="1200" dirty="0">
                <a:solidFill>
                  <a:schemeClr val="tx1"/>
                </a:solidFill>
                <a:latin typeface="+mn-lt"/>
              </a:rPr>
              <a:t>●鍵開閉の負担をなくすｾﾝｻｰ灯やﾘﾓｺﾝ錠を設置　　</a:t>
            </a:r>
          </a:p>
          <a:p>
            <a:r>
              <a:rPr lang="ja-JP" altLang="en-US" sz="1200" dirty="0">
                <a:solidFill>
                  <a:schemeClr val="tx1"/>
                </a:solidFill>
                <a:latin typeface="+mn-lt"/>
              </a:rPr>
              <a:t>●</a:t>
            </a:r>
            <a:r>
              <a:rPr lang="ja-JP" altLang="en-US" sz="1200" dirty="0" smtClean="0">
                <a:solidFill>
                  <a:schemeClr val="tx1"/>
                </a:solidFill>
                <a:latin typeface="+mn-lt"/>
              </a:rPr>
              <a:t>電気</a:t>
            </a:r>
            <a:r>
              <a:rPr lang="ja-JP" altLang="en-US" sz="1200" dirty="0">
                <a:solidFill>
                  <a:schemeClr val="tx1"/>
                </a:solidFill>
                <a:latin typeface="+mn-lt"/>
              </a:rPr>
              <a:t>錠と連動した自動開閉扉の選択も</a:t>
            </a:r>
          </a:p>
          <a:p>
            <a:r>
              <a:rPr lang="ja-JP" altLang="en-US" sz="1200" dirty="0">
                <a:solidFill>
                  <a:schemeClr val="tx1"/>
                </a:solidFill>
                <a:latin typeface="+mn-lt"/>
              </a:rPr>
              <a:t>●扉下枠は段差をなくして風雨の進入を防ぐ対策を</a:t>
            </a:r>
          </a:p>
        </p:txBody>
      </p:sp>
      <p:sp>
        <p:nvSpPr>
          <p:cNvPr id="8" name="テキスト ボックス 7"/>
          <p:cNvSpPr txBox="1"/>
          <p:nvPr/>
        </p:nvSpPr>
        <p:spPr>
          <a:xfrm>
            <a:off x="12779229" y="9214981"/>
            <a:ext cx="4493538" cy="307777"/>
          </a:xfrm>
          <a:prstGeom prst="rect">
            <a:avLst/>
          </a:prstGeom>
          <a:noFill/>
        </p:spPr>
        <p:txBody>
          <a:bodyPr wrap="none" rtlCol="0">
            <a:spAutoFit/>
          </a:bodyPr>
          <a:lstStyle/>
          <a:p>
            <a:r>
              <a:rPr kumimoji="1" lang="ja-JP" altLang="en-US" dirty="0" smtClean="0"/>
              <a:t>やさしい住まいの支援ネットからのメッセージと提案</a:t>
            </a:r>
            <a:endParaRPr kumimoji="1" lang="ja-JP" altLang="en-US" dirty="0"/>
          </a:p>
        </p:txBody>
      </p:sp>
      <p:pic>
        <p:nvPicPr>
          <p:cNvPr id="40" name="Picture 2" descr="おでかけ"/>
          <p:cNvPicPr>
            <a:picLocks noChangeAspect="1" noChangeArrowheads="1"/>
          </p:cNvPicPr>
          <p:nvPr/>
        </p:nvPicPr>
        <p:blipFill>
          <a:blip r:embed="rId10" cstate="print"/>
          <a:srcRect/>
          <a:stretch>
            <a:fillRect/>
          </a:stretch>
        </p:blipFill>
        <p:spPr bwMode="auto">
          <a:xfrm>
            <a:off x="14220288" y="12039064"/>
            <a:ext cx="1610564" cy="1496894"/>
          </a:xfrm>
          <a:prstGeom prst="rect">
            <a:avLst/>
          </a:prstGeom>
          <a:noFill/>
        </p:spPr>
      </p:pic>
      <p:sp>
        <p:nvSpPr>
          <p:cNvPr id="43" name="AutoShape 12"/>
          <p:cNvSpPr>
            <a:spLocks noChangeArrowheads="1"/>
          </p:cNvSpPr>
          <p:nvPr/>
        </p:nvSpPr>
        <p:spPr bwMode="auto">
          <a:xfrm rot="1249796" flipH="1">
            <a:off x="13686068" y="11420076"/>
            <a:ext cx="864096" cy="576064"/>
          </a:xfrm>
          <a:prstGeom prst="wedgeEllipseCallout">
            <a:avLst>
              <a:gd name="adj1" fmla="val -64914"/>
              <a:gd name="adj2" fmla="val 32378"/>
            </a:avLst>
          </a:prstGeom>
          <a:noFill/>
          <a:ln w="19050">
            <a:solidFill>
              <a:schemeClr val="tx1"/>
            </a:solidFill>
            <a:miter lim="800000"/>
            <a:headEnd/>
            <a:tailEnd/>
          </a:ln>
          <a:effectLst/>
        </p:spPr>
        <p:txBody>
          <a:bodyPr anchor="ctr"/>
          <a:lstStyle/>
          <a:p>
            <a:pPr algn="ctr"/>
            <a:endParaRPr lang="ja-JP" altLang="ja-JP" sz="1200">
              <a:solidFill>
                <a:schemeClr val="tx1"/>
              </a:solidFill>
              <a:effectLst>
                <a:outerShdw blurRad="38100" dist="38100" dir="2700000" algn="tl">
                  <a:srgbClr val="FFFFFF"/>
                </a:outerShdw>
              </a:effectLst>
            </a:endParaRPr>
          </a:p>
        </p:txBody>
      </p:sp>
      <p:pic>
        <p:nvPicPr>
          <p:cNvPr id="44" name="図 43" descr="0668_00000030388.jpg"/>
          <p:cNvPicPr>
            <a:picLocks noChangeAspect="1"/>
          </p:cNvPicPr>
          <p:nvPr/>
        </p:nvPicPr>
        <p:blipFill>
          <a:blip r:embed="rId11" cstate="print"/>
          <a:stretch>
            <a:fillRect/>
          </a:stretch>
        </p:blipFill>
        <p:spPr>
          <a:xfrm>
            <a:off x="19442437" y="13950372"/>
            <a:ext cx="804483" cy="1196752"/>
          </a:xfrm>
          <a:prstGeom prst="rect">
            <a:avLst/>
          </a:prstGeom>
        </p:spPr>
      </p:pic>
      <p:pic>
        <p:nvPicPr>
          <p:cNvPr id="45" name="図 44" descr="dendo01.jpg"/>
          <p:cNvPicPr>
            <a:picLocks noChangeAspect="1"/>
          </p:cNvPicPr>
          <p:nvPr/>
        </p:nvPicPr>
        <p:blipFill>
          <a:blip r:embed="rId12" cstate="print"/>
          <a:stretch>
            <a:fillRect/>
          </a:stretch>
        </p:blipFill>
        <p:spPr>
          <a:xfrm>
            <a:off x="20546157" y="14057034"/>
            <a:ext cx="1099102" cy="1016058"/>
          </a:xfrm>
          <a:prstGeom prst="rect">
            <a:avLst/>
          </a:prstGeom>
        </p:spPr>
      </p:pic>
      <p:pic>
        <p:nvPicPr>
          <p:cNvPr id="46" name="図 45" descr="imageCAOVD9RZ.jpg"/>
          <p:cNvPicPr>
            <a:picLocks noChangeAspect="1"/>
          </p:cNvPicPr>
          <p:nvPr/>
        </p:nvPicPr>
        <p:blipFill>
          <a:blip r:embed="rId13" cstate="print"/>
          <a:stretch>
            <a:fillRect/>
          </a:stretch>
        </p:blipFill>
        <p:spPr>
          <a:xfrm>
            <a:off x="18510954" y="10980910"/>
            <a:ext cx="1150039" cy="1150039"/>
          </a:xfrm>
          <a:prstGeom prst="rect">
            <a:avLst/>
          </a:prstGeom>
        </p:spPr>
      </p:pic>
      <p:pic>
        <p:nvPicPr>
          <p:cNvPr id="47" name="図 46" descr="pic_kaizen_gaishutu.gif"/>
          <p:cNvPicPr>
            <a:picLocks noChangeAspect="1"/>
          </p:cNvPicPr>
          <p:nvPr/>
        </p:nvPicPr>
        <p:blipFill>
          <a:blip r:embed="rId14" cstate="print"/>
          <a:stretch>
            <a:fillRect/>
          </a:stretch>
        </p:blipFill>
        <p:spPr>
          <a:xfrm>
            <a:off x="20704028" y="9250990"/>
            <a:ext cx="2475563" cy="1978194"/>
          </a:xfrm>
          <a:prstGeom prst="rect">
            <a:avLst/>
          </a:prstGeom>
        </p:spPr>
      </p:pic>
      <p:pic>
        <p:nvPicPr>
          <p:cNvPr id="48" name="図 47" descr="c86e8a5a.gif"/>
          <p:cNvPicPr>
            <a:picLocks noChangeAspect="1"/>
          </p:cNvPicPr>
          <p:nvPr/>
        </p:nvPicPr>
        <p:blipFill>
          <a:blip r:embed="rId15" cstate="print"/>
          <a:stretch>
            <a:fillRect/>
          </a:stretch>
        </p:blipFill>
        <p:spPr>
          <a:xfrm>
            <a:off x="16811610" y="9500343"/>
            <a:ext cx="947963" cy="1042758"/>
          </a:xfrm>
          <a:prstGeom prst="rect">
            <a:avLst/>
          </a:prstGeom>
        </p:spPr>
      </p:pic>
      <p:pic>
        <p:nvPicPr>
          <p:cNvPr id="49" name="図 48" descr="illust11.gif"/>
          <p:cNvPicPr>
            <a:picLocks noChangeAspect="1"/>
          </p:cNvPicPr>
          <p:nvPr/>
        </p:nvPicPr>
        <p:blipFill>
          <a:blip r:embed="rId16" cstate="print"/>
          <a:stretch>
            <a:fillRect/>
          </a:stretch>
        </p:blipFill>
        <p:spPr>
          <a:xfrm>
            <a:off x="23509810" y="12177175"/>
            <a:ext cx="945394" cy="1125469"/>
          </a:xfrm>
          <a:prstGeom prst="rect">
            <a:avLst/>
          </a:prstGeom>
        </p:spPr>
      </p:pic>
      <p:sp>
        <p:nvSpPr>
          <p:cNvPr id="50" name="AutoShape 12"/>
          <p:cNvSpPr>
            <a:spLocks noChangeArrowheads="1"/>
          </p:cNvSpPr>
          <p:nvPr/>
        </p:nvSpPr>
        <p:spPr bwMode="auto">
          <a:xfrm rot="2143891" flipH="1">
            <a:off x="13102820" y="11892269"/>
            <a:ext cx="792088" cy="576064"/>
          </a:xfrm>
          <a:prstGeom prst="wedgeEllipseCallout">
            <a:avLst>
              <a:gd name="adj1" fmla="val -76742"/>
              <a:gd name="adj2" fmla="val -50422"/>
            </a:avLst>
          </a:prstGeom>
          <a:noFill/>
          <a:ln w="19050">
            <a:solidFill>
              <a:schemeClr val="tx1"/>
            </a:solidFill>
            <a:miter lim="800000"/>
            <a:headEnd/>
            <a:tailEnd/>
          </a:ln>
          <a:effectLst/>
        </p:spPr>
        <p:txBody>
          <a:bodyPr anchor="ctr"/>
          <a:lstStyle/>
          <a:p>
            <a:pPr algn="ctr"/>
            <a:endParaRPr lang="ja-JP" altLang="ja-JP" sz="1200">
              <a:solidFill>
                <a:schemeClr val="tx1"/>
              </a:solidFill>
              <a:effectLst>
                <a:outerShdw blurRad="38100" dist="38100" dir="2700000" algn="tl">
                  <a:srgbClr val="FFFFFF"/>
                </a:outerShdw>
              </a:effectLst>
            </a:endParaRPr>
          </a:p>
        </p:txBody>
      </p:sp>
      <p:sp>
        <p:nvSpPr>
          <p:cNvPr id="51" name="AutoShape 12"/>
          <p:cNvSpPr>
            <a:spLocks noChangeArrowheads="1"/>
          </p:cNvSpPr>
          <p:nvPr/>
        </p:nvSpPr>
        <p:spPr bwMode="auto">
          <a:xfrm flipH="1">
            <a:off x="14406910" y="13739995"/>
            <a:ext cx="864096" cy="792088"/>
          </a:xfrm>
          <a:prstGeom prst="wedgeEllipseCallout">
            <a:avLst>
              <a:gd name="adj1" fmla="val 14641"/>
              <a:gd name="adj2" fmla="val -71796"/>
            </a:avLst>
          </a:prstGeom>
          <a:noFill/>
          <a:ln w="19050">
            <a:solidFill>
              <a:schemeClr val="tx1"/>
            </a:solidFill>
            <a:miter lim="800000"/>
            <a:headEnd/>
            <a:tailEnd/>
          </a:ln>
          <a:effectLst/>
        </p:spPr>
        <p:txBody>
          <a:bodyPr anchor="ctr"/>
          <a:lstStyle/>
          <a:p>
            <a:pPr algn="ctr"/>
            <a:endParaRPr lang="ja-JP" altLang="ja-JP" sz="1200">
              <a:solidFill>
                <a:schemeClr val="tx1"/>
              </a:solidFill>
              <a:effectLst>
                <a:outerShdw blurRad="38100" dist="38100" dir="2700000" algn="tl">
                  <a:srgbClr val="FFFFFF"/>
                </a:outerShdw>
              </a:effectLst>
            </a:endParaRPr>
          </a:p>
        </p:txBody>
      </p:sp>
      <p:sp>
        <p:nvSpPr>
          <p:cNvPr id="52" name="AutoShape 12"/>
          <p:cNvSpPr>
            <a:spLocks noChangeArrowheads="1"/>
          </p:cNvSpPr>
          <p:nvPr/>
        </p:nvSpPr>
        <p:spPr bwMode="auto">
          <a:xfrm flipH="1">
            <a:off x="15461197" y="13684652"/>
            <a:ext cx="792088" cy="864096"/>
          </a:xfrm>
          <a:prstGeom prst="wedgeEllipseCallout">
            <a:avLst>
              <a:gd name="adj1" fmla="val 28703"/>
              <a:gd name="adj2" fmla="val -71179"/>
            </a:avLst>
          </a:prstGeom>
          <a:noFill/>
          <a:ln w="19050">
            <a:solidFill>
              <a:schemeClr val="tx1"/>
            </a:solidFill>
            <a:miter lim="800000"/>
            <a:headEnd/>
            <a:tailEnd/>
          </a:ln>
          <a:effectLst/>
        </p:spPr>
        <p:txBody>
          <a:bodyPr anchor="ctr"/>
          <a:lstStyle/>
          <a:p>
            <a:pPr algn="ctr"/>
            <a:endParaRPr lang="ja-JP" altLang="ja-JP" sz="1200">
              <a:solidFill>
                <a:schemeClr val="tx1"/>
              </a:solidFill>
              <a:effectLst>
                <a:outerShdw blurRad="38100" dist="38100" dir="2700000" algn="tl">
                  <a:srgbClr val="FFFFFF"/>
                </a:outerShdw>
              </a:effectLst>
            </a:endParaRPr>
          </a:p>
        </p:txBody>
      </p:sp>
      <p:sp>
        <p:nvSpPr>
          <p:cNvPr id="53" name="AutoShape 12"/>
          <p:cNvSpPr>
            <a:spLocks noChangeArrowheads="1"/>
          </p:cNvSpPr>
          <p:nvPr/>
        </p:nvSpPr>
        <p:spPr bwMode="auto">
          <a:xfrm flipH="1">
            <a:off x="16204085" y="13228624"/>
            <a:ext cx="864096" cy="648072"/>
          </a:xfrm>
          <a:prstGeom prst="wedgeEllipseCallout">
            <a:avLst>
              <a:gd name="adj1" fmla="val 87271"/>
              <a:gd name="adj2" fmla="val -74978"/>
            </a:avLst>
          </a:prstGeom>
          <a:noFill/>
          <a:ln w="19050">
            <a:solidFill>
              <a:schemeClr val="tx1"/>
            </a:solidFill>
            <a:miter lim="800000"/>
            <a:headEnd/>
            <a:tailEnd/>
          </a:ln>
          <a:effectLst/>
        </p:spPr>
        <p:txBody>
          <a:bodyPr anchor="ctr"/>
          <a:lstStyle/>
          <a:p>
            <a:pPr algn="ctr"/>
            <a:endParaRPr lang="ja-JP" altLang="ja-JP" sz="1200">
              <a:effectLst>
                <a:outerShdw blurRad="38100" dist="38100" dir="2700000" algn="tl">
                  <a:srgbClr val="FFFFFF"/>
                </a:outerShdw>
              </a:effectLst>
            </a:endParaRPr>
          </a:p>
        </p:txBody>
      </p:sp>
      <p:sp>
        <p:nvSpPr>
          <p:cNvPr id="54" name="AutoShape 12"/>
          <p:cNvSpPr>
            <a:spLocks noChangeArrowheads="1"/>
          </p:cNvSpPr>
          <p:nvPr/>
        </p:nvSpPr>
        <p:spPr bwMode="auto">
          <a:xfrm rot="19406244" flipH="1">
            <a:off x="15981371" y="12133246"/>
            <a:ext cx="864096" cy="756192"/>
          </a:xfrm>
          <a:prstGeom prst="wedgeEllipseCallout">
            <a:avLst>
              <a:gd name="adj1" fmla="val 78597"/>
              <a:gd name="adj2" fmla="val -17152"/>
            </a:avLst>
          </a:prstGeom>
          <a:noFill/>
          <a:ln w="19050">
            <a:solidFill>
              <a:schemeClr val="tx1"/>
            </a:solidFill>
            <a:miter lim="800000"/>
            <a:headEnd/>
            <a:tailEnd/>
          </a:ln>
          <a:effectLst/>
        </p:spPr>
        <p:txBody>
          <a:bodyPr anchor="ctr"/>
          <a:lstStyle/>
          <a:p>
            <a:pPr algn="ctr"/>
            <a:endParaRPr lang="ja-JP" altLang="ja-JP" sz="1200">
              <a:effectLst>
                <a:outerShdw blurRad="38100" dist="38100" dir="2700000" algn="tl">
                  <a:srgbClr val="FFFFFF"/>
                </a:outerShdw>
              </a:effectLst>
            </a:endParaRPr>
          </a:p>
        </p:txBody>
      </p:sp>
      <p:sp>
        <p:nvSpPr>
          <p:cNvPr id="56" name="AutoShape 12"/>
          <p:cNvSpPr>
            <a:spLocks noChangeArrowheads="1"/>
          </p:cNvSpPr>
          <p:nvPr/>
        </p:nvSpPr>
        <p:spPr bwMode="auto">
          <a:xfrm flipH="1">
            <a:off x="15490795" y="11348051"/>
            <a:ext cx="792088" cy="720080"/>
          </a:xfrm>
          <a:prstGeom prst="wedgeEllipseCallout">
            <a:avLst>
              <a:gd name="adj1" fmla="val 37263"/>
              <a:gd name="adj2" fmla="val 61821"/>
            </a:avLst>
          </a:prstGeom>
          <a:noFill/>
          <a:ln w="19050">
            <a:solidFill>
              <a:schemeClr val="tx1"/>
            </a:solidFill>
            <a:miter lim="800000"/>
            <a:headEnd/>
            <a:tailEnd/>
          </a:ln>
          <a:effectLst/>
        </p:spPr>
        <p:txBody>
          <a:bodyPr anchor="ctr"/>
          <a:lstStyle/>
          <a:p>
            <a:pPr algn="ctr"/>
            <a:endParaRPr lang="ja-JP" altLang="ja-JP" sz="1200">
              <a:effectLst>
                <a:outerShdw blurRad="38100" dist="38100" dir="2700000" algn="tl">
                  <a:srgbClr val="FFFFFF"/>
                </a:outerShdw>
              </a:effectLst>
            </a:endParaRPr>
          </a:p>
        </p:txBody>
      </p:sp>
      <p:pic>
        <p:nvPicPr>
          <p:cNvPr id="57" name="図 56" descr="special_ph1.gif"/>
          <p:cNvPicPr>
            <a:picLocks noChangeAspect="1"/>
          </p:cNvPicPr>
          <p:nvPr/>
        </p:nvPicPr>
        <p:blipFill>
          <a:blip r:embed="rId17" cstate="print"/>
          <a:stretch>
            <a:fillRect/>
          </a:stretch>
        </p:blipFill>
        <p:spPr>
          <a:xfrm>
            <a:off x="14471738" y="10379109"/>
            <a:ext cx="997444" cy="1224136"/>
          </a:xfrm>
          <a:prstGeom prst="rect">
            <a:avLst/>
          </a:prstGeom>
        </p:spPr>
      </p:pic>
      <p:pic>
        <p:nvPicPr>
          <p:cNvPr id="58" name="Picture 12" descr="C:\Documents and Settings\幸設計室\My Documents\My Pictures\転倒ｲﾗｽﾄ03.jpg"/>
          <p:cNvPicPr>
            <a:picLocks noChangeAspect="1" noChangeArrowheads="1"/>
          </p:cNvPicPr>
          <p:nvPr/>
        </p:nvPicPr>
        <p:blipFill>
          <a:blip r:embed="rId18" cstate="print"/>
          <a:srcRect/>
          <a:stretch>
            <a:fillRect/>
          </a:stretch>
        </p:blipFill>
        <p:spPr bwMode="auto">
          <a:xfrm>
            <a:off x="16836717" y="13944243"/>
            <a:ext cx="1048348" cy="1258018"/>
          </a:xfrm>
          <a:prstGeom prst="rect">
            <a:avLst/>
          </a:prstGeom>
          <a:noFill/>
          <a:ln w="9525">
            <a:noFill/>
            <a:miter lim="800000"/>
            <a:headEnd/>
            <a:tailEnd/>
          </a:ln>
        </p:spPr>
      </p:pic>
      <p:pic>
        <p:nvPicPr>
          <p:cNvPr id="61" name="図 60" descr="imageCAXXEXH4.jpg"/>
          <p:cNvPicPr>
            <a:picLocks noChangeAspect="1"/>
          </p:cNvPicPr>
          <p:nvPr/>
        </p:nvPicPr>
        <p:blipFill>
          <a:blip r:embed="rId19" cstate="print"/>
          <a:stretch>
            <a:fillRect/>
          </a:stretch>
        </p:blipFill>
        <p:spPr>
          <a:xfrm>
            <a:off x="12686428" y="13944344"/>
            <a:ext cx="1707151" cy="1212975"/>
          </a:xfrm>
          <a:prstGeom prst="rect">
            <a:avLst/>
          </a:prstGeom>
        </p:spPr>
      </p:pic>
      <p:pic>
        <p:nvPicPr>
          <p:cNvPr id="62" name="図 61" descr="080722_01.jpg"/>
          <p:cNvPicPr>
            <a:picLocks noChangeAspect="1"/>
          </p:cNvPicPr>
          <p:nvPr/>
        </p:nvPicPr>
        <p:blipFill>
          <a:blip r:embed="rId20" cstate="print"/>
          <a:stretch>
            <a:fillRect/>
          </a:stretch>
        </p:blipFill>
        <p:spPr>
          <a:xfrm>
            <a:off x="16900281" y="11186735"/>
            <a:ext cx="1360314" cy="1020236"/>
          </a:xfrm>
          <a:prstGeom prst="rect">
            <a:avLst/>
          </a:prstGeom>
        </p:spPr>
      </p:pic>
      <p:sp>
        <p:nvSpPr>
          <p:cNvPr id="63" name="AutoShape 12"/>
          <p:cNvSpPr>
            <a:spLocks noChangeArrowheads="1"/>
          </p:cNvSpPr>
          <p:nvPr/>
        </p:nvSpPr>
        <p:spPr bwMode="auto">
          <a:xfrm flipH="1">
            <a:off x="15792040" y="10398527"/>
            <a:ext cx="1152128" cy="796788"/>
          </a:xfrm>
          <a:prstGeom prst="cloudCallout">
            <a:avLst>
              <a:gd name="adj1" fmla="val -37621"/>
              <a:gd name="adj2" fmla="val 75128"/>
            </a:avLst>
          </a:prstGeom>
          <a:noFill/>
          <a:ln w="25400">
            <a:solidFill>
              <a:schemeClr val="bg2"/>
            </a:solidFill>
            <a:round/>
            <a:headEnd/>
            <a:tailEnd/>
          </a:ln>
          <a:effectLst/>
        </p:spPr>
        <p:txBody>
          <a:bodyPr anchor="ctr"/>
          <a:lstStyle/>
          <a:p>
            <a:pPr algn="ctr">
              <a:defRPr/>
            </a:pPr>
            <a:endParaRPr lang="ja-JP" altLang="ja-JP">
              <a:solidFill>
                <a:schemeClr val="tx1"/>
              </a:solidFill>
              <a:effectLst>
                <a:outerShdw blurRad="38100" dist="38100" dir="2700000" algn="tl">
                  <a:srgbClr val="FFFFFF"/>
                </a:outerShdw>
              </a:effectLst>
            </a:endParaRPr>
          </a:p>
        </p:txBody>
      </p:sp>
      <p:sp>
        <p:nvSpPr>
          <p:cNvPr id="64" name="AutoShape 12"/>
          <p:cNvSpPr>
            <a:spLocks noChangeArrowheads="1"/>
          </p:cNvSpPr>
          <p:nvPr/>
        </p:nvSpPr>
        <p:spPr bwMode="auto">
          <a:xfrm rot="14842483" flipH="1">
            <a:off x="12864767" y="10306248"/>
            <a:ext cx="1110492" cy="1144273"/>
          </a:xfrm>
          <a:prstGeom prst="cloudCallout">
            <a:avLst>
              <a:gd name="adj1" fmla="val 6175"/>
              <a:gd name="adj2" fmla="val 92449"/>
            </a:avLst>
          </a:prstGeom>
          <a:noFill/>
          <a:ln w="25400">
            <a:solidFill>
              <a:schemeClr val="bg2"/>
            </a:solidFill>
            <a:round/>
            <a:headEnd/>
            <a:tailEnd/>
          </a:ln>
          <a:effectLst/>
        </p:spPr>
        <p:txBody>
          <a:bodyPr anchor="ctr"/>
          <a:lstStyle/>
          <a:p>
            <a:pPr algn="ctr">
              <a:defRPr/>
            </a:pPr>
            <a:endParaRPr lang="ja-JP" altLang="ja-JP">
              <a:solidFill>
                <a:schemeClr val="tx1"/>
              </a:solidFill>
              <a:effectLst>
                <a:outerShdw blurRad="38100" dist="38100" dir="2700000" algn="tl">
                  <a:srgbClr val="FFFFFF"/>
                </a:outerShdw>
              </a:effectLst>
            </a:endParaRPr>
          </a:p>
        </p:txBody>
      </p:sp>
      <p:sp>
        <p:nvSpPr>
          <p:cNvPr id="65" name="AutoShape 12"/>
          <p:cNvSpPr>
            <a:spLocks noChangeArrowheads="1"/>
          </p:cNvSpPr>
          <p:nvPr/>
        </p:nvSpPr>
        <p:spPr bwMode="auto">
          <a:xfrm rot="505903" flipH="1">
            <a:off x="13094392" y="12623247"/>
            <a:ext cx="1138866" cy="1150903"/>
          </a:xfrm>
          <a:prstGeom prst="cloudCallout">
            <a:avLst>
              <a:gd name="adj1" fmla="val 15720"/>
              <a:gd name="adj2" fmla="val 91674"/>
            </a:avLst>
          </a:prstGeom>
          <a:noFill/>
          <a:ln w="25400">
            <a:solidFill>
              <a:schemeClr val="bg2"/>
            </a:solidFill>
            <a:round/>
            <a:headEnd/>
            <a:tailEnd/>
          </a:ln>
          <a:effectLst/>
        </p:spPr>
        <p:txBody>
          <a:bodyPr anchor="ctr"/>
          <a:lstStyle/>
          <a:p>
            <a:pPr algn="ctr">
              <a:defRPr/>
            </a:pPr>
            <a:endParaRPr lang="ja-JP" altLang="ja-JP">
              <a:solidFill>
                <a:schemeClr val="tx1"/>
              </a:solidFill>
              <a:effectLst>
                <a:outerShdw blurRad="38100" dist="38100" dir="2700000" algn="tl">
                  <a:srgbClr val="FFFFFF"/>
                </a:outerShdw>
              </a:effectLst>
            </a:endParaRPr>
          </a:p>
        </p:txBody>
      </p:sp>
      <p:sp>
        <p:nvSpPr>
          <p:cNvPr id="67" name="AutoShape 12"/>
          <p:cNvSpPr>
            <a:spLocks noChangeArrowheads="1"/>
          </p:cNvSpPr>
          <p:nvPr/>
        </p:nvSpPr>
        <p:spPr bwMode="auto">
          <a:xfrm rot="19891020" flipH="1">
            <a:off x="16894106" y="12456799"/>
            <a:ext cx="1152128" cy="936887"/>
          </a:xfrm>
          <a:prstGeom prst="cloudCallout">
            <a:avLst>
              <a:gd name="adj1" fmla="val 36679"/>
              <a:gd name="adj2" fmla="val 92567"/>
            </a:avLst>
          </a:prstGeom>
          <a:noFill/>
          <a:ln w="25400">
            <a:solidFill>
              <a:schemeClr val="bg2"/>
            </a:solidFill>
            <a:round/>
            <a:headEnd/>
            <a:tailEnd/>
          </a:ln>
          <a:effectLst/>
        </p:spPr>
        <p:txBody>
          <a:bodyPr anchor="ctr"/>
          <a:lstStyle/>
          <a:p>
            <a:pPr algn="ctr">
              <a:defRPr/>
            </a:pPr>
            <a:endParaRPr lang="ja-JP" altLang="ja-JP">
              <a:solidFill>
                <a:schemeClr val="tx1"/>
              </a:solidFill>
              <a:effectLst>
                <a:outerShdw blurRad="38100" dist="38100" dir="2700000" algn="tl">
                  <a:srgbClr val="FFFFFF"/>
                </a:outerShdw>
              </a:effectLst>
            </a:endParaRPr>
          </a:p>
        </p:txBody>
      </p:sp>
      <p:sp>
        <p:nvSpPr>
          <p:cNvPr id="11" name="テキスト ボックス 10"/>
          <p:cNvSpPr txBox="1"/>
          <p:nvPr/>
        </p:nvSpPr>
        <p:spPr>
          <a:xfrm>
            <a:off x="15909452" y="10464490"/>
            <a:ext cx="800219" cy="721487"/>
          </a:xfrm>
          <a:prstGeom prst="rect">
            <a:avLst/>
          </a:prstGeom>
          <a:noFill/>
        </p:spPr>
        <p:txBody>
          <a:bodyPr vert="eaVert" wrap="square" rtlCol="0">
            <a:spAutoFit/>
          </a:bodyPr>
          <a:lstStyle/>
          <a:p>
            <a:r>
              <a:rPr kumimoji="1" lang="ja-JP" altLang="en-US" sz="1000" dirty="0" smtClean="0"/>
              <a:t>何もするきにならない億劫だ</a:t>
            </a:r>
            <a:endParaRPr kumimoji="1" lang="ja-JP" altLang="en-US" sz="1000" dirty="0"/>
          </a:p>
        </p:txBody>
      </p:sp>
      <p:sp>
        <p:nvSpPr>
          <p:cNvPr id="12" name="テキスト ボックス 11"/>
          <p:cNvSpPr txBox="1"/>
          <p:nvPr/>
        </p:nvSpPr>
        <p:spPr>
          <a:xfrm>
            <a:off x="13026844" y="10464490"/>
            <a:ext cx="646331" cy="911102"/>
          </a:xfrm>
          <a:prstGeom prst="rect">
            <a:avLst/>
          </a:prstGeom>
          <a:noFill/>
        </p:spPr>
        <p:txBody>
          <a:bodyPr vert="eaVert" wrap="square" rtlCol="0">
            <a:spAutoFit/>
          </a:bodyPr>
          <a:lstStyle/>
          <a:p>
            <a:r>
              <a:rPr kumimoji="1" lang="ja-JP" altLang="en-US" sz="1000" dirty="0" smtClean="0"/>
              <a:t>外出したいけど帰る家がわからない</a:t>
            </a:r>
            <a:endParaRPr kumimoji="1" lang="ja-JP" altLang="en-US" sz="1000" dirty="0"/>
          </a:p>
        </p:txBody>
      </p:sp>
      <p:sp>
        <p:nvSpPr>
          <p:cNvPr id="13" name="テキスト ボックス 12"/>
          <p:cNvSpPr txBox="1"/>
          <p:nvPr/>
        </p:nvSpPr>
        <p:spPr>
          <a:xfrm>
            <a:off x="17141926" y="12579850"/>
            <a:ext cx="646331" cy="827323"/>
          </a:xfrm>
          <a:prstGeom prst="rect">
            <a:avLst/>
          </a:prstGeom>
          <a:noFill/>
        </p:spPr>
        <p:txBody>
          <a:bodyPr vert="eaVert" wrap="square" rtlCol="0">
            <a:spAutoFit/>
          </a:bodyPr>
          <a:lstStyle/>
          <a:p>
            <a:r>
              <a:rPr kumimoji="1" lang="ja-JP" altLang="en-US" sz="1000" dirty="0" smtClean="0"/>
              <a:t>外出は段差だらけで転びそう</a:t>
            </a:r>
            <a:endParaRPr kumimoji="1" lang="ja-JP" altLang="en-US" sz="1000" dirty="0"/>
          </a:p>
        </p:txBody>
      </p:sp>
      <p:sp>
        <p:nvSpPr>
          <p:cNvPr id="15" name="テキスト ボックス 14"/>
          <p:cNvSpPr txBox="1"/>
          <p:nvPr/>
        </p:nvSpPr>
        <p:spPr>
          <a:xfrm>
            <a:off x="13346292" y="12730589"/>
            <a:ext cx="646331" cy="1041062"/>
          </a:xfrm>
          <a:prstGeom prst="rect">
            <a:avLst/>
          </a:prstGeom>
          <a:noFill/>
        </p:spPr>
        <p:txBody>
          <a:bodyPr vert="eaVert" wrap="square" rtlCol="0">
            <a:spAutoFit/>
          </a:bodyPr>
          <a:lstStyle/>
          <a:p>
            <a:r>
              <a:rPr kumimoji="1" lang="ja-JP" altLang="en-US" sz="1000" dirty="0" smtClean="0"/>
              <a:t>長いスロープはヘルパーさんはたいへんだなあ</a:t>
            </a:r>
            <a:endParaRPr kumimoji="1" lang="ja-JP" altLang="en-US" sz="1000" dirty="0"/>
          </a:p>
        </p:txBody>
      </p:sp>
      <p:sp>
        <p:nvSpPr>
          <p:cNvPr id="16" name="テキスト ボックス 15"/>
          <p:cNvSpPr txBox="1"/>
          <p:nvPr/>
        </p:nvSpPr>
        <p:spPr>
          <a:xfrm>
            <a:off x="13778540" y="11491821"/>
            <a:ext cx="697627" cy="400110"/>
          </a:xfrm>
          <a:prstGeom prst="rect">
            <a:avLst/>
          </a:prstGeom>
          <a:noFill/>
        </p:spPr>
        <p:txBody>
          <a:bodyPr wrap="none" rtlCol="0">
            <a:spAutoFit/>
          </a:bodyPr>
          <a:lstStyle/>
          <a:p>
            <a:r>
              <a:rPr kumimoji="1" lang="ja-JP" altLang="en-US" sz="1000" dirty="0" smtClean="0"/>
              <a:t>戸締り</a:t>
            </a:r>
            <a:endParaRPr kumimoji="1" lang="en-US" altLang="ja-JP" sz="1000" dirty="0" smtClean="0"/>
          </a:p>
          <a:p>
            <a:r>
              <a:rPr kumimoji="1" lang="ja-JP" altLang="en-US" sz="1000" dirty="0"/>
              <a:t>火の始末</a:t>
            </a:r>
          </a:p>
        </p:txBody>
      </p:sp>
      <p:sp>
        <p:nvSpPr>
          <p:cNvPr id="18" name="テキスト ボックス 17"/>
          <p:cNvSpPr txBox="1"/>
          <p:nvPr/>
        </p:nvSpPr>
        <p:spPr>
          <a:xfrm>
            <a:off x="15545142" y="11423122"/>
            <a:ext cx="697627" cy="553998"/>
          </a:xfrm>
          <a:prstGeom prst="rect">
            <a:avLst/>
          </a:prstGeom>
          <a:noFill/>
        </p:spPr>
        <p:txBody>
          <a:bodyPr wrap="none" rtlCol="0">
            <a:spAutoFit/>
          </a:bodyPr>
          <a:lstStyle/>
          <a:p>
            <a:r>
              <a:rPr kumimoji="1" lang="ja-JP" altLang="en-US" sz="1000" dirty="0" smtClean="0"/>
              <a:t>化粧</a:t>
            </a:r>
            <a:endParaRPr kumimoji="1" lang="en-US" altLang="ja-JP" sz="1000" dirty="0" smtClean="0"/>
          </a:p>
          <a:p>
            <a:r>
              <a:rPr kumimoji="1" lang="ja-JP" altLang="en-US" sz="1000" dirty="0" smtClean="0"/>
              <a:t>洗面</a:t>
            </a:r>
            <a:endParaRPr kumimoji="1" lang="en-US" altLang="ja-JP" sz="1000" dirty="0" smtClean="0"/>
          </a:p>
          <a:p>
            <a:r>
              <a:rPr kumimoji="1" lang="ja-JP" altLang="en-US" sz="1000" dirty="0"/>
              <a:t>お手洗い</a:t>
            </a:r>
          </a:p>
        </p:txBody>
      </p:sp>
      <p:sp>
        <p:nvSpPr>
          <p:cNvPr id="19" name="テキスト ボックス 18"/>
          <p:cNvSpPr txBox="1"/>
          <p:nvPr/>
        </p:nvSpPr>
        <p:spPr>
          <a:xfrm>
            <a:off x="13149041" y="11977120"/>
            <a:ext cx="697627" cy="400110"/>
          </a:xfrm>
          <a:prstGeom prst="rect">
            <a:avLst/>
          </a:prstGeom>
          <a:noFill/>
        </p:spPr>
        <p:txBody>
          <a:bodyPr wrap="none" rtlCol="0">
            <a:spAutoFit/>
          </a:bodyPr>
          <a:lstStyle/>
          <a:p>
            <a:r>
              <a:rPr kumimoji="1" lang="ja-JP" altLang="en-US" sz="1000" dirty="0" smtClean="0"/>
              <a:t>上下足</a:t>
            </a:r>
            <a:endParaRPr kumimoji="1" lang="en-US" altLang="ja-JP" sz="1000" dirty="0" smtClean="0"/>
          </a:p>
          <a:p>
            <a:r>
              <a:rPr kumimoji="1" lang="ja-JP" altLang="en-US" sz="1000" dirty="0" smtClean="0"/>
              <a:t>履き替え</a:t>
            </a:r>
            <a:endParaRPr kumimoji="1" lang="ja-JP" altLang="en-US" sz="1000" dirty="0"/>
          </a:p>
        </p:txBody>
      </p:sp>
      <p:sp>
        <p:nvSpPr>
          <p:cNvPr id="21" name="テキスト ボックス 20"/>
          <p:cNvSpPr txBox="1"/>
          <p:nvPr/>
        </p:nvSpPr>
        <p:spPr>
          <a:xfrm>
            <a:off x="14401244" y="13846340"/>
            <a:ext cx="697627" cy="553998"/>
          </a:xfrm>
          <a:prstGeom prst="rect">
            <a:avLst/>
          </a:prstGeom>
          <a:noFill/>
        </p:spPr>
        <p:txBody>
          <a:bodyPr wrap="none" rtlCol="0">
            <a:spAutoFit/>
          </a:bodyPr>
          <a:lstStyle/>
          <a:p>
            <a:pPr algn="ctr"/>
            <a:r>
              <a:rPr kumimoji="1" lang="ja-JP" altLang="en-US" sz="1000" dirty="0" smtClean="0"/>
              <a:t>風雨</a:t>
            </a:r>
            <a:endParaRPr kumimoji="1" lang="en-US" altLang="ja-JP" sz="1000" dirty="0" smtClean="0"/>
          </a:p>
          <a:p>
            <a:pPr algn="ctr"/>
            <a:r>
              <a:rPr kumimoji="1" lang="ja-JP" altLang="en-US" sz="1000" dirty="0" smtClean="0"/>
              <a:t>暑さ寒さ</a:t>
            </a:r>
            <a:endParaRPr kumimoji="1" lang="en-US" altLang="ja-JP" sz="1000" dirty="0" smtClean="0"/>
          </a:p>
          <a:p>
            <a:pPr algn="ctr"/>
            <a:r>
              <a:rPr kumimoji="1" lang="ja-JP" altLang="en-US" sz="1000" dirty="0"/>
              <a:t>対策</a:t>
            </a:r>
          </a:p>
        </p:txBody>
      </p:sp>
      <p:sp>
        <p:nvSpPr>
          <p:cNvPr id="22" name="テキスト ボックス 21"/>
          <p:cNvSpPr txBox="1"/>
          <p:nvPr/>
        </p:nvSpPr>
        <p:spPr>
          <a:xfrm>
            <a:off x="15430410" y="13769396"/>
            <a:ext cx="825867" cy="707886"/>
          </a:xfrm>
          <a:prstGeom prst="rect">
            <a:avLst/>
          </a:prstGeom>
          <a:noFill/>
        </p:spPr>
        <p:txBody>
          <a:bodyPr wrap="none" rtlCol="0">
            <a:spAutoFit/>
          </a:bodyPr>
          <a:lstStyle/>
          <a:p>
            <a:pPr algn="ctr"/>
            <a:r>
              <a:rPr kumimoji="1" lang="ja-JP" altLang="en-US" sz="1000" dirty="0" smtClean="0"/>
              <a:t>歩行</a:t>
            </a:r>
            <a:endParaRPr kumimoji="1" lang="en-US" altLang="ja-JP" sz="1000" dirty="0" smtClean="0"/>
          </a:p>
          <a:p>
            <a:pPr algn="ctr"/>
            <a:r>
              <a:rPr kumimoji="1" lang="ja-JP" altLang="en-US" sz="1000" dirty="0" smtClean="0"/>
              <a:t>自転車</a:t>
            </a:r>
            <a:endParaRPr kumimoji="1" lang="en-US" altLang="ja-JP" sz="1000" dirty="0" smtClean="0"/>
          </a:p>
          <a:p>
            <a:pPr algn="ctr"/>
            <a:r>
              <a:rPr kumimoji="1" lang="ja-JP" altLang="en-US" sz="1000" dirty="0" smtClean="0"/>
              <a:t>シニアカー</a:t>
            </a:r>
            <a:endParaRPr kumimoji="1" lang="en-US" altLang="ja-JP" sz="1000" dirty="0" smtClean="0"/>
          </a:p>
          <a:p>
            <a:pPr algn="ctr"/>
            <a:r>
              <a:rPr kumimoji="1" lang="ja-JP" altLang="en-US" sz="1000" dirty="0"/>
              <a:t>自動車</a:t>
            </a:r>
          </a:p>
        </p:txBody>
      </p:sp>
      <p:sp>
        <p:nvSpPr>
          <p:cNvPr id="23" name="テキスト ボックス 22"/>
          <p:cNvSpPr txBox="1"/>
          <p:nvPr/>
        </p:nvSpPr>
        <p:spPr>
          <a:xfrm>
            <a:off x="15991802" y="12263078"/>
            <a:ext cx="825867" cy="400110"/>
          </a:xfrm>
          <a:prstGeom prst="rect">
            <a:avLst/>
          </a:prstGeom>
          <a:noFill/>
        </p:spPr>
        <p:txBody>
          <a:bodyPr wrap="none" rtlCol="0">
            <a:spAutoFit/>
          </a:bodyPr>
          <a:lstStyle/>
          <a:p>
            <a:pPr algn="ctr"/>
            <a:r>
              <a:rPr kumimoji="1" lang="ja-JP" altLang="en-US" sz="1000" dirty="0" smtClean="0"/>
              <a:t>着替え</a:t>
            </a:r>
            <a:endParaRPr kumimoji="1" lang="en-US" altLang="ja-JP" sz="1000" dirty="0" smtClean="0"/>
          </a:p>
          <a:p>
            <a:pPr algn="ctr"/>
            <a:r>
              <a:rPr kumimoji="1" lang="ja-JP" altLang="en-US" sz="1000" dirty="0" smtClean="0"/>
              <a:t>持ち物点検</a:t>
            </a:r>
            <a:endParaRPr kumimoji="1" lang="ja-JP" altLang="en-US" sz="1000" dirty="0"/>
          </a:p>
        </p:txBody>
      </p:sp>
      <p:sp>
        <p:nvSpPr>
          <p:cNvPr id="24" name="テキスト ボックス 23"/>
          <p:cNvSpPr txBox="1"/>
          <p:nvPr/>
        </p:nvSpPr>
        <p:spPr>
          <a:xfrm>
            <a:off x="16242769" y="13289573"/>
            <a:ext cx="825867" cy="400110"/>
          </a:xfrm>
          <a:prstGeom prst="rect">
            <a:avLst/>
          </a:prstGeom>
          <a:noFill/>
        </p:spPr>
        <p:txBody>
          <a:bodyPr wrap="none" rtlCol="0">
            <a:spAutoFit/>
          </a:bodyPr>
          <a:lstStyle/>
          <a:p>
            <a:pPr algn="ctr"/>
            <a:r>
              <a:rPr kumimoji="1" lang="ja-JP" altLang="en-US" sz="1000" dirty="0" smtClean="0"/>
              <a:t>休息</a:t>
            </a:r>
            <a:endParaRPr kumimoji="1" lang="en-US" altLang="ja-JP" sz="1000" dirty="0" smtClean="0"/>
          </a:p>
          <a:p>
            <a:pPr algn="ctr"/>
            <a:r>
              <a:rPr kumimoji="1" lang="ja-JP" altLang="en-US" sz="1000" dirty="0"/>
              <a:t>シャワー浴</a:t>
            </a:r>
          </a:p>
        </p:txBody>
      </p:sp>
      <p:pic>
        <p:nvPicPr>
          <p:cNvPr id="68" name="図 67">
            <a:extLst>
              <a:ext uri="{FF2B5EF4-FFF2-40B4-BE49-F238E27FC236}">
                <a16:creationId xmlns:a16="http://schemas.microsoft.com/office/drawing/2014/main" xmlns="" id="{4BD46003-EBC6-1A72-99AF-88CC658EFA63}"/>
              </a:ext>
            </a:extLst>
          </p:cNvPr>
          <p:cNvPicPr>
            <a:picLocks noChangeAspect="1"/>
          </p:cNvPicPr>
          <p:nvPr/>
        </p:nvPicPr>
        <p:blipFill rotWithShape="1">
          <a:blip r:embed="rId21">
            <a:extLst>
              <a:ext uri="{28A0092B-C50C-407E-A947-70E740481C1C}">
                <a14:useLocalDpi xmlns:a14="http://schemas.microsoft.com/office/drawing/2010/main" xmlns="" val="0"/>
              </a:ext>
            </a:extLst>
          </a:blip>
          <a:srcRect t="47282" b="1"/>
          <a:stretch/>
        </p:blipFill>
        <p:spPr bwMode="auto">
          <a:xfrm>
            <a:off x="5770392" y="5300657"/>
            <a:ext cx="4971452" cy="3678570"/>
          </a:xfrm>
          <a:prstGeom prst="rect">
            <a:avLst/>
          </a:prstGeom>
          <a:ln>
            <a:noFill/>
          </a:ln>
          <a:extLst>
            <a:ext uri="{53640926-AAD7-44D8-BBD7-CCE9431645EC}">
              <a14:shadowObscured xmlns:a14="http://schemas.microsoft.com/office/drawing/2010/main" xmln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51" name="角丸四角形 50"/>
          <p:cNvSpPr/>
          <p:nvPr/>
        </p:nvSpPr>
        <p:spPr>
          <a:xfrm>
            <a:off x="2129883" y="1706138"/>
            <a:ext cx="10047249" cy="490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Google Shape;126;p2"/>
          <p:cNvSpPr txBox="1"/>
          <p:nvPr/>
        </p:nvSpPr>
        <p:spPr>
          <a:xfrm>
            <a:off x="1943100" y="9601201"/>
            <a:ext cx="10596956" cy="6857999"/>
          </a:xfrm>
          <a:prstGeom prst="rect">
            <a:avLst/>
          </a:prstGeom>
          <a:solidFill>
            <a:schemeClr val="tx2"/>
          </a:solidFill>
          <a:ln>
            <a:noFill/>
          </a:ln>
        </p:spPr>
        <p:txBody>
          <a:bodyPr spcFirstLastPara="1" wrap="square" lIns="91425" tIns="45700" rIns="91425" bIns="45700" anchor="t" anchorCtr="0">
            <a:noAutofit/>
          </a:bodyPr>
          <a:lstStyle/>
          <a:p>
            <a:endParaRPr lang="ja-JP" altLang="en-US" dirty="0">
              <a:latin typeface="+mn-ea"/>
            </a:endParaRPr>
          </a:p>
        </p:txBody>
      </p:sp>
      <p:pic>
        <p:nvPicPr>
          <p:cNvPr id="2074" name="Picture 26">
            <a:extLst>
              <a:ext uri="{FF2B5EF4-FFF2-40B4-BE49-F238E27FC236}">
                <a16:creationId xmlns:a16="http://schemas.microsoft.com/office/drawing/2014/main" xmlns="" id="{F341C8AD-2C6E-43FF-C626-2678D12A134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6809793" y="13718593"/>
            <a:ext cx="2090679" cy="2069734"/>
          </a:xfrm>
          <a:prstGeom prst="rect">
            <a:avLst/>
          </a:prstGeom>
          <a:noFill/>
          <a:extLst>
            <a:ext uri="{909E8E84-426E-40DD-AFC4-6F175D3DCCD1}">
              <a14:hiddenFill xmlns="" xmlns:a14="http://schemas.microsoft.com/office/drawing/2010/main">
                <a:solidFill>
                  <a:srgbClr val="FFFFFF"/>
                </a:solidFill>
              </a14:hiddenFill>
            </a:ext>
          </a:extLst>
        </p:spPr>
      </p:pic>
      <p:sp>
        <p:nvSpPr>
          <p:cNvPr id="131" name="Google Shape;131;p2"/>
          <p:cNvSpPr txBox="1"/>
          <p:nvPr/>
        </p:nvSpPr>
        <p:spPr>
          <a:xfrm>
            <a:off x="22825075" y="1511300"/>
            <a:ext cx="395287"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32" name="Google Shape;132;p2"/>
          <p:cNvSpPr txBox="1"/>
          <p:nvPr/>
        </p:nvSpPr>
        <p:spPr>
          <a:xfrm>
            <a:off x="3375694" y="10022840"/>
            <a:ext cx="3604225" cy="1015622"/>
          </a:xfrm>
          <a:prstGeom prst="rect">
            <a:avLst/>
          </a:prstGeom>
          <a:noFill/>
          <a:ln>
            <a:noFill/>
          </a:ln>
        </p:spPr>
        <p:txBody>
          <a:bodyPr spcFirstLastPara="1" wrap="square" lIns="91425" tIns="45700" rIns="91425" bIns="45700" anchor="t" anchorCtr="0">
            <a:spAutoFit/>
          </a:bodyPr>
          <a:lstStyle/>
          <a:p>
            <a:r>
              <a:rPr lang="ja-JP" altLang="en-US" sz="1200" dirty="0">
                <a:latin typeface="+mn-ea"/>
                <a:ea typeface="+mn-ea"/>
              </a:rPr>
              <a:t>　</a:t>
            </a:r>
            <a:r>
              <a:rPr lang="ja-JP" altLang="en-US" sz="1200" dirty="0" smtClean="0">
                <a:latin typeface="+mn-lt"/>
                <a:ea typeface="+mn-ea"/>
              </a:rPr>
              <a:t>単純な紐結びの繰り返しのマクラメ</a:t>
            </a:r>
            <a:r>
              <a:rPr lang="ja-JP" altLang="en-US" sz="1200" dirty="0">
                <a:latin typeface="+mn-lt"/>
                <a:ea typeface="+mn-ea"/>
              </a:rPr>
              <a:t>。　</a:t>
            </a:r>
            <a:r>
              <a:rPr lang="ja-JP" altLang="en-US" sz="1200" dirty="0" smtClean="0">
                <a:latin typeface="+mn-lt"/>
                <a:ea typeface="+mn-ea"/>
              </a:rPr>
              <a:t>手指を</a:t>
            </a:r>
            <a:r>
              <a:rPr lang="ja-JP" altLang="en-US" sz="1200" dirty="0">
                <a:latin typeface="+mn-lt"/>
                <a:ea typeface="+mn-ea"/>
              </a:rPr>
              <a:t>使って</a:t>
            </a:r>
            <a:r>
              <a:rPr lang="ja-JP" altLang="en-US" sz="1200" dirty="0" smtClean="0">
                <a:latin typeface="+mn-lt"/>
                <a:ea typeface="+mn-ea"/>
              </a:rPr>
              <a:t>結ぶ繰り返しが楽しさを生むアクティビティーです。</a:t>
            </a:r>
            <a:endParaRPr lang="en-US" altLang="ja-JP" sz="1200" dirty="0">
              <a:latin typeface="+mn-lt"/>
              <a:ea typeface="+mn-ea"/>
            </a:endParaRPr>
          </a:p>
          <a:p>
            <a:r>
              <a:rPr lang="ja-JP" altLang="en-US" sz="1200" dirty="0" smtClean="0">
                <a:latin typeface="+mn-lt"/>
                <a:ea typeface="+mn-ea"/>
              </a:rPr>
              <a:t>　コースター出来上がり：（</a:t>
            </a:r>
            <a:r>
              <a:rPr lang="ja-JP" altLang="en-US" sz="1200" dirty="0">
                <a:latin typeface="+mn-lt"/>
                <a:ea typeface="+mn-ea"/>
              </a:rPr>
              <a:t>フリンジ入れて）</a:t>
            </a:r>
            <a:r>
              <a:rPr lang="en-US" altLang="ja-JP" sz="1200" dirty="0">
                <a:latin typeface="+mn-lt"/>
                <a:ea typeface="+mn-ea"/>
              </a:rPr>
              <a:t>8㎝×8㎝</a:t>
            </a:r>
            <a:r>
              <a:rPr lang="ja-JP" altLang="en-US" sz="1200" dirty="0">
                <a:latin typeface="+mn-lt"/>
                <a:ea typeface="+mn-ea"/>
              </a:rPr>
              <a:t>　</a:t>
            </a:r>
            <a:endParaRPr lang="en-US" altLang="ja-JP" sz="1200" dirty="0">
              <a:latin typeface="+mn-lt"/>
              <a:ea typeface="+mn-ea"/>
            </a:endParaRPr>
          </a:p>
          <a:p>
            <a:r>
              <a:rPr lang="ja-JP" altLang="en-US" sz="1200" dirty="0">
                <a:latin typeface="+mn-lt"/>
                <a:ea typeface="+mn-ea"/>
              </a:rPr>
              <a:t>結び方や糸の太さで変わります</a:t>
            </a:r>
            <a:r>
              <a:rPr lang="ja-JP" altLang="en-US" sz="1200" dirty="0" smtClean="0">
                <a:latin typeface="+mn-lt"/>
                <a:ea typeface="+mn-ea"/>
              </a:rPr>
              <a:t>。</a:t>
            </a:r>
            <a:endParaRPr lang="en-US" altLang="ja-JP" sz="1200" dirty="0" smtClean="0">
              <a:latin typeface="+mn-lt"/>
              <a:ea typeface="+mn-ea"/>
            </a:endParaRPr>
          </a:p>
          <a:p>
            <a:r>
              <a:rPr lang="ja-JP" altLang="en-US" sz="1200" dirty="0" smtClean="0">
                <a:latin typeface="+mn-lt"/>
                <a:ea typeface="+mn-ea"/>
              </a:rPr>
              <a:t>制作時間約</a:t>
            </a:r>
            <a:r>
              <a:rPr lang="en-US" altLang="ja-JP" sz="1200" dirty="0" smtClean="0">
                <a:latin typeface="+mn-lt"/>
                <a:ea typeface="+mn-ea"/>
              </a:rPr>
              <a:t>3</a:t>
            </a:r>
            <a:r>
              <a:rPr lang="ja-JP" altLang="en-US" sz="1200" dirty="0" smtClean="0">
                <a:latin typeface="+mn-lt"/>
                <a:ea typeface="+mn-ea"/>
              </a:rPr>
              <a:t>時間</a:t>
            </a:r>
            <a:endParaRPr lang="ja-JP" altLang="en-US" sz="1200" dirty="0">
              <a:latin typeface="+mn-lt"/>
              <a:ea typeface="+mn-ea"/>
            </a:endParaRPr>
          </a:p>
        </p:txBody>
      </p:sp>
      <p:sp>
        <p:nvSpPr>
          <p:cNvPr id="134" name="Google Shape;134;p2"/>
          <p:cNvSpPr txBox="1"/>
          <p:nvPr/>
        </p:nvSpPr>
        <p:spPr>
          <a:xfrm>
            <a:off x="2010099" y="11037176"/>
            <a:ext cx="4873299" cy="2215961"/>
          </a:xfrm>
          <a:prstGeom prst="rect">
            <a:avLst/>
          </a:prstGeom>
          <a:noFill/>
          <a:ln>
            <a:noFill/>
          </a:ln>
        </p:spPr>
        <p:txBody>
          <a:bodyPr spcFirstLastPara="1" wrap="square" lIns="91425" tIns="91425" rIns="91425" bIns="91425" anchor="t" anchorCtr="0">
            <a:spAutoFit/>
          </a:bodyPr>
          <a:lstStyle/>
          <a:p>
            <a:r>
              <a:rPr lang="en-US" altLang="ja-JP" sz="1200" dirty="0">
                <a:latin typeface="+mn-lt"/>
                <a:ea typeface="+mn-ea"/>
              </a:rPr>
              <a:t>【</a:t>
            </a:r>
            <a:r>
              <a:rPr lang="ja-JP" altLang="en-US" sz="1200" dirty="0">
                <a:latin typeface="+mn-lt"/>
                <a:ea typeface="+mn-ea"/>
              </a:rPr>
              <a:t>材料・道具の準備</a:t>
            </a:r>
            <a:r>
              <a:rPr lang="en-US" altLang="ja-JP" sz="1200" dirty="0">
                <a:latin typeface="+mn-lt"/>
                <a:ea typeface="+mn-ea"/>
              </a:rPr>
              <a:t>】</a:t>
            </a:r>
            <a:r>
              <a:rPr lang="ja-JP" altLang="en-US" sz="1200" dirty="0">
                <a:latin typeface="+mn-lt"/>
                <a:ea typeface="+mn-ea"/>
              </a:rPr>
              <a:t>　　</a:t>
            </a:r>
            <a:endParaRPr lang="en-US" altLang="ja-JP" sz="1200" dirty="0">
              <a:latin typeface="+mn-lt"/>
              <a:ea typeface="+mn-ea"/>
            </a:endParaRPr>
          </a:p>
          <a:p>
            <a:r>
              <a:rPr lang="ja-JP" altLang="en-US" sz="1200" dirty="0">
                <a:latin typeface="+mn-lt"/>
                <a:ea typeface="+mn-ea"/>
              </a:rPr>
              <a:t>・マクラメピン　（専用のピン　手芸屋で購入可）　　</a:t>
            </a:r>
          </a:p>
          <a:p>
            <a:r>
              <a:rPr lang="ja-JP" altLang="en-US" sz="1200" dirty="0">
                <a:latin typeface="+mn-lt"/>
                <a:ea typeface="+mn-ea"/>
              </a:rPr>
              <a:t>・マクラメコード　（メルヘンアート　太さ</a:t>
            </a:r>
            <a:r>
              <a:rPr lang="en-US" altLang="ja-JP" sz="1200" dirty="0">
                <a:latin typeface="+mn-lt"/>
                <a:ea typeface="+mn-ea"/>
              </a:rPr>
              <a:t>2㎜</a:t>
            </a:r>
            <a:r>
              <a:rPr lang="ja-JP" altLang="en-US" sz="1200" dirty="0">
                <a:latin typeface="+mn-lt"/>
                <a:ea typeface="+mn-ea"/>
              </a:rPr>
              <a:t>　</a:t>
            </a:r>
            <a:r>
              <a:rPr lang="en-US" altLang="ja-JP" sz="1200" dirty="0">
                <a:latin typeface="+mn-lt"/>
                <a:ea typeface="+mn-ea"/>
              </a:rPr>
              <a:t>60㎝×10</a:t>
            </a:r>
            <a:r>
              <a:rPr lang="ja-JP" altLang="en-US" sz="1200" dirty="0">
                <a:latin typeface="+mn-lt"/>
                <a:ea typeface="+mn-ea"/>
              </a:rPr>
              <a:t>本）　</a:t>
            </a:r>
            <a:endParaRPr lang="en-US" altLang="ja-JP" sz="1200" dirty="0">
              <a:latin typeface="+mn-lt"/>
              <a:ea typeface="+mn-ea"/>
            </a:endParaRPr>
          </a:p>
          <a:p>
            <a:r>
              <a:rPr lang="ja-JP" altLang="en-US" sz="1200" dirty="0" smtClean="0">
                <a:latin typeface="+mn-lt"/>
                <a:ea typeface="+mn-ea"/>
              </a:rPr>
              <a:t>　　市販</a:t>
            </a:r>
            <a:r>
              <a:rPr lang="ja-JP" altLang="en-US" sz="1200" dirty="0">
                <a:latin typeface="+mn-lt"/>
                <a:ea typeface="+mn-ea"/>
              </a:rPr>
              <a:t>のマクラメコードは、タコ糸を束ねた固さがあります。</a:t>
            </a:r>
            <a:r>
              <a:rPr lang="ja-JP" altLang="en-US" sz="1200" dirty="0" smtClean="0">
                <a:latin typeface="+mn-lt"/>
                <a:ea typeface="+mn-ea"/>
              </a:rPr>
              <a:t>結びやすい　　　</a:t>
            </a:r>
            <a:endParaRPr lang="en-US" altLang="ja-JP" sz="1200" dirty="0" smtClean="0">
              <a:latin typeface="+mn-lt"/>
              <a:ea typeface="+mn-ea"/>
            </a:endParaRPr>
          </a:p>
          <a:p>
            <a:r>
              <a:rPr lang="ja-JP" altLang="en-US" sz="1200" dirty="0" smtClean="0">
                <a:latin typeface="+mn-lt"/>
                <a:ea typeface="+mn-ea"/>
              </a:rPr>
              <a:t>　　固さ</a:t>
            </a:r>
            <a:r>
              <a:rPr lang="ja-JP" altLang="en-US" sz="1200" dirty="0">
                <a:latin typeface="+mn-lt"/>
                <a:ea typeface="+mn-ea"/>
              </a:rPr>
              <a:t>です。手の力に合わせて太さを変えることができます。また</a:t>
            </a:r>
            <a:r>
              <a:rPr lang="ja-JP" altLang="en-US" sz="1200" dirty="0" smtClean="0">
                <a:latin typeface="+mn-lt"/>
                <a:ea typeface="+mn-ea"/>
              </a:rPr>
              <a:t>マクラ　</a:t>
            </a:r>
            <a:endParaRPr lang="en-US" altLang="ja-JP" sz="1200" dirty="0" smtClean="0">
              <a:latin typeface="+mn-lt"/>
              <a:ea typeface="+mn-ea"/>
            </a:endParaRPr>
          </a:p>
          <a:p>
            <a:r>
              <a:rPr lang="ja-JP" altLang="en-US" sz="1200" dirty="0" smtClean="0">
                <a:latin typeface="+mn-lt"/>
                <a:ea typeface="+mn-ea"/>
              </a:rPr>
              <a:t>　　メコード</a:t>
            </a:r>
            <a:r>
              <a:rPr lang="ja-JP" altLang="en-US" sz="1200" dirty="0">
                <a:latin typeface="+mn-lt"/>
                <a:ea typeface="+mn-ea"/>
              </a:rPr>
              <a:t>の代わりに紐・リボンを使うこともできますが仕上がりが</a:t>
            </a:r>
            <a:r>
              <a:rPr lang="ja-JP" altLang="en-US" sz="1200" dirty="0" err="1" smtClean="0">
                <a:latin typeface="+mn-lt"/>
                <a:ea typeface="+mn-ea"/>
              </a:rPr>
              <a:t>きっち</a:t>
            </a:r>
            <a:endParaRPr lang="en-US" altLang="ja-JP" sz="1200" dirty="0" smtClean="0">
              <a:latin typeface="+mn-lt"/>
              <a:ea typeface="+mn-ea"/>
            </a:endParaRPr>
          </a:p>
          <a:p>
            <a:r>
              <a:rPr lang="ja-JP" altLang="en-US" sz="1200" dirty="0" smtClean="0">
                <a:latin typeface="+mn-lt"/>
                <a:ea typeface="+mn-ea"/>
              </a:rPr>
              <a:t>　　り</a:t>
            </a:r>
            <a:r>
              <a:rPr lang="ja-JP" altLang="en-US" sz="1200" dirty="0">
                <a:latin typeface="+mn-lt"/>
                <a:ea typeface="+mn-ea"/>
              </a:rPr>
              <a:t>できません。練習は手の力に合わせ、作品はマクラメコードでと</a:t>
            </a:r>
            <a:r>
              <a:rPr lang="ja-JP" altLang="en-US" sz="1200" dirty="0" smtClean="0">
                <a:latin typeface="+mn-lt"/>
                <a:ea typeface="+mn-ea"/>
              </a:rPr>
              <a:t>いう</a:t>
            </a:r>
            <a:endParaRPr lang="en-US" altLang="ja-JP" sz="1200" dirty="0" smtClean="0">
              <a:latin typeface="+mn-lt"/>
              <a:ea typeface="+mn-ea"/>
            </a:endParaRPr>
          </a:p>
          <a:p>
            <a:r>
              <a:rPr lang="ja-JP" altLang="en-US" sz="1200" dirty="0" smtClean="0">
                <a:latin typeface="+mn-lt"/>
                <a:ea typeface="+mn-ea"/>
              </a:rPr>
              <a:t>　　よう</a:t>
            </a:r>
            <a:r>
              <a:rPr lang="ja-JP" altLang="en-US" sz="1200" dirty="0">
                <a:latin typeface="+mn-lt"/>
                <a:ea typeface="+mn-ea"/>
              </a:rPr>
              <a:t>にしてみましょう。</a:t>
            </a:r>
          </a:p>
          <a:p>
            <a:r>
              <a:rPr lang="ja-JP" altLang="en-US" sz="1200" dirty="0">
                <a:latin typeface="+mn-lt"/>
                <a:ea typeface="+mn-ea"/>
              </a:rPr>
              <a:t>・マクラメボード</a:t>
            </a:r>
            <a:r>
              <a:rPr lang="en-US" altLang="ja-JP" sz="1200" dirty="0">
                <a:latin typeface="+mn-lt"/>
                <a:ea typeface="+mn-ea"/>
              </a:rPr>
              <a:t> </a:t>
            </a:r>
            <a:r>
              <a:rPr lang="ja-JP" altLang="en-US" sz="1200" dirty="0">
                <a:latin typeface="+mn-lt"/>
                <a:ea typeface="+mn-ea"/>
              </a:rPr>
              <a:t>　</a:t>
            </a:r>
            <a:r>
              <a:rPr lang="ja-JP" altLang="en-US" sz="1200" dirty="0" smtClean="0">
                <a:latin typeface="+mn-lt"/>
                <a:ea typeface="+mn-ea"/>
              </a:rPr>
              <a:t>（または、段ボールで代用の可）</a:t>
            </a:r>
            <a:endParaRPr lang="ja-JP" altLang="en-US" sz="1200" dirty="0">
              <a:latin typeface="+mn-lt"/>
              <a:ea typeface="+mn-ea"/>
            </a:endParaRPr>
          </a:p>
          <a:p>
            <a:r>
              <a:rPr lang="ja-JP" altLang="en-US" sz="1200" dirty="0">
                <a:latin typeface="+mn-lt"/>
                <a:ea typeface="+mn-ea"/>
              </a:rPr>
              <a:t>・はさみ　</a:t>
            </a:r>
            <a:r>
              <a:rPr lang="ja-JP" altLang="en-US" sz="1200">
                <a:latin typeface="+mn-lt"/>
                <a:ea typeface="+mn-ea"/>
              </a:rPr>
              <a:t>（</a:t>
            </a:r>
            <a:r>
              <a:rPr lang="ja-JP" altLang="en-US" sz="1200" smtClean="0">
                <a:latin typeface="+mn-lt"/>
                <a:ea typeface="+mn-ea"/>
              </a:rPr>
              <a:t>裁断用</a:t>
            </a:r>
            <a:r>
              <a:rPr lang="ja-JP" altLang="en-US" sz="1200" dirty="0" err="1">
                <a:latin typeface="+mn-lt"/>
                <a:ea typeface="+mn-ea"/>
              </a:rPr>
              <a:t>は</a:t>
            </a:r>
            <a:r>
              <a:rPr lang="ja-JP" altLang="en-US" sz="1200" smtClean="0">
                <a:latin typeface="+mn-lt"/>
                <a:ea typeface="+mn-ea"/>
              </a:rPr>
              <a:t>さみ</a:t>
            </a:r>
            <a:r>
              <a:rPr lang="ja-JP" altLang="en-US" sz="1200" dirty="0">
                <a:latin typeface="+mn-lt"/>
                <a:ea typeface="+mn-ea"/>
              </a:rPr>
              <a:t>）</a:t>
            </a:r>
          </a:p>
          <a:p>
            <a:r>
              <a:rPr lang="ja-JP" altLang="en-US" sz="1200" dirty="0">
                <a:latin typeface="+mn-lt"/>
                <a:ea typeface="+mn-ea"/>
              </a:rPr>
              <a:t>・目打ち　（コードの端をほどいて房・フリンジにする</a:t>
            </a:r>
            <a:r>
              <a:rPr lang="ja-JP" altLang="en-US" sz="1200" dirty="0" smtClean="0">
                <a:latin typeface="+mn-lt"/>
                <a:ea typeface="+mn-ea"/>
              </a:rPr>
              <a:t>）</a:t>
            </a:r>
            <a:endParaRPr lang="ja-JP" altLang="en-US" sz="1200" dirty="0">
              <a:latin typeface="+mn-lt"/>
              <a:ea typeface="+mn-ea"/>
            </a:endParaRPr>
          </a:p>
        </p:txBody>
      </p:sp>
      <p:sp>
        <p:nvSpPr>
          <p:cNvPr id="133" name="Google Shape;133;p2"/>
          <p:cNvSpPr txBox="1"/>
          <p:nvPr/>
        </p:nvSpPr>
        <p:spPr>
          <a:xfrm>
            <a:off x="2321127" y="13398500"/>
            <a:ext cx="4163493" cy="1764673"/>
          </a:xfrm>
          <a:prstGeom prst="rect">
            <a:avLst/>
          </a:prstGeom>
          <a:noFill/>
          <a:ln>
            <a:solidFill>
              <a:schemeClr val="bg2">
                <a:lumMod val="75000"/>
              </a:schemeClr>
            </a:solid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ja-JP" altLang="en-US" sz="1050" b="0" i="0" u="none" strike="noStrike" cap="none" dirty="0" smtClean="0">
                <a:solidFill>
                  <a:srgbClr val="000000"/>
                </a:solidFill>
                <a:latin typeface="HGMaruGothicMPRO" panose="020F0600000000000000" pitchFamily="34" charset="-128"/>
                <a:ea typeface="HGMaruGothicMPRO" panose="020F0600000000000000" pitchFamily="34" charset="-128"/>
                <a:sym typeface="Arial"/>
              </a:rPr>
              <a:t>　　　　　　　　　　　　</a:t>
            </a:r>
            <a:r>
              <a:rPr lang="en-US" sz="1050" b="0" i="0" u="none" strike="noStrike" cap="none" dirty="0" err="1" smtClean="0">
                <a:solidFill>
                  <a:srgbClr val="000000"/>
                </a:solidFill>
                <a:latin typeface="+mn-lt"/>
                <a:ea typeface="HGMaruGothicMPRO" panose="020F0600000000000000" pitchFamily="34" charset="-128"/>
                <a:sym typeface="Arial"/>
              </a:rPr>
              <a:t>作業療法士</a:t>
            </a:r>
            <a:r>
              <a:rPr lang="en-US" sz="1050" b="0" i="0" u="none" strike="noStrike" cap="none" dirty="0" err="1">
                <a:solidFill>
                  <a:srgbClr val="000000"/>
                </a:solidFill>
                <a:latin typeface="+mn-lt"/>
                <a:ea typeface="HGMaruGothicMPRO" panose="020F0600000000000000" pitchFamily="34" charset="-128"/>
                <a:sym typeface="Arial"/>
              </a:rPr>
              <a:t>・俵鼠</a:t>
            </a:r>
            <a:r>
              <a:rPr lang="en-US" sz="1050" b="0" i="0" u="none" strike="noStrike" cap="none" dirty="0">
                <a:solidFill>
                  <a:srgbClr val="000000"/>
                </a:solidFill>
                <a:latin typeface="+mn-lt"/>
                <a:ea typeface="HGMaruGothicMPRO" panose="020F0600000000000000" pitchFamily="34" charset="-128"/>
                <a:sym typeface="Arial"/>
              </a:rPr>
              <a:t>　</a:t>
            </a:r>
            <a:r>
              <a:rPr lang="en-US" sz="1050" b="0" i="0" u="none" strike="noStrike" cap="none" dirty="0" err="1">
                <a:solidFill>
                  <a:srgbClr val="000000"/>
                </a:solidFill>
                <a:latin typeface="+mn-lt"/>
                <a:ea typeface="HGMaruGothicMPRO" panose="020F0600000000000000" pitchFamily="34" charset="-128"/>
                <a:sym typeface="Arial"/>
              </a:rPr>
              <a:t>の場合</a:t>
            </a:r>
            <a:endParaRPr sz="1050" b="0" i="0" u="none" strike="noStrike" cap="none" dirty="0">
              <a:solidFill>
                <a:srgbClr val="000000"/>
              </a:solidFill>
              <a:latin typeface="+mn-lt"/>
              <a:ea typeface="HGMaruGothicMPRO" panose="020F0600000000000000" pitchFamily="34" charset="-128"/>
              <a:sym typeface="Arial"/>
            </a:endParaRPr>
          </a:p>
          <a:p>
            <a:pPr lvl="0">
              <a:lnSpc>
                <a:spcPct val="115000"/>
              </a:lnSpc>
              <a:buSzPts val="1600"/>
            </a:pPr>
            <a:r>
              <a:rPr lang="en-US" sz="1050" b="0" i="0" u="none" strike="noStrike" cap="none" dirty="0">
                <a:solidFill>
                  <a:srgbClr val="000000"/>
                </a:solidFill>
                <a:latin typeface="+mn-lt"/>
                <a:ea typeface="HGMaruGothicMPRO" panose="020F0600000000000000" pitchFamily="34" charset="-128"/>
                <a:sym typeface="Arial"/>
              </a:rPr>
              <a:t>　</a:t>
            </a:r>
            <a:r>
              <a:rPr lang="ja-JP" altLang="en-US" sz="1050" b="0" i="0" u="none" strike="noStrike" cap="none" dirty="0" smtClean="0">
                <a:solidFill>
                  <a:srgbClr val="000000"/>
                </a:solidFill>
                <a:latin typeface="+mn-lt"/>
                <a:ea typeface="HGMaruGothicMPRO" panose="020F0600000000000000" pitchFamily="34" charset="-128"/>
                <a:sym typeface="Arial"/>
              </a:rPr>
              <a:t>　　　　　　　　</a:t>
            </a:r>
            <a:r>
              <a:rPr lang="ja-JP" altLang="en-US" sz="1050" dirty="0" smtClean="0">
                <a:latin typeface="+mn-lt"/>
                <a:ea typeface="HGMaruGothicMPRO" panose="020F0600000000000000" pitchFamily="34" charset="-128"/>
              </a:rPr>
              <a:t>対象者</a:t>
            </a:r>
            <a:r>
              <a:rPr lang="ja-JP" altLang="en-US" sz="1050" dirty="0">
                <a:latin typeface="+mn-lt"/>
                <a:ea typeface="HGMaruGothicMPRO" panose="020F0600000000000000" pitchFamily="34" charset="-128"/>
              </a:rPr>
              <a:t>の心身機能に合わせて道具・材料の</a:t>
            </a:r>
            <a:r>
              <a:rPr lang="ja-JP" altLang="en-US" sz="1050" dirty="0" smtClean="0">
                <a:latin typeface="+mn-lt"/>
                <a:ea typeface="HGMaruGothicMPRO" panose="020F0600000000000000" pitchFamily="34" charset="-128"/>
              </a:rPr>
              <a:t>検　　　　　　</a:t>
            </a:r>
            <a:endParaRPr lang="en-US" altLang="ja-JP" sz="1050" dirty="0" smtClean="0">
              <a:latin typeface="+mn-lt"/>
              <a:ea typeface="HGMaruGothicMPRO" panose="020F0600000000000000" pitchFamily="34" charset="-128"/>
            </a:endParaRPr>
          </a:p>
          <a:p>
            <a:pPr lvl="0">
              <a:lnSpc>
                <a:spcPct val="115000"/>
              </a:lnSpc>
              <a:buSzPts val="1600"/>
            </a:pPr>
            <a:r>
              <a:rPr lang="ja-JP" altLang="en-US" sz="1050" dirty="0" smtClean="0">
                <a:latin typeface="+mn-lt"/>
                <a:ea typeface="HGMaruGothicMPRO" panose="020F0600000000000000" pitchFamily="34" charset="-128"/>
              </a:rPr>
              <a:t>　　　　　　　　討</a:t>
            </a:r>
            <a:r>
              <a:rPr lang="ja-JP" altLang="en-US" sz="1050" dirty="0">
                <a:latin typeface="+mn-lt"/>
                <a:ea typeface="HGMaruGothicMPRO" panose="020F0600000000000000" pitchFamily="34" charset="-128"/>
              </a:rPr>
              <a:t>から始めます。安定した姿勢をとって机と</a:t>
            </a:r>
            <a:r>
              <a:rPr lang="ja-JP" altLang="en-US" sz="1050" dirty="0" smtClean="0">
                <a:latin typeface="+mn-lt"/>
                <a:ea typeface="HGMaruGothicMPRO" panose="020F0600000000000000" pitchFamily="34" charset="-128"/>
              </a:rPr>
              <a:t>体</a:t>
            </a:r>
            <a:endParaRPr lang="en-US" altLang="ja-JP" sz="1050" dirty="0" smtClean="0">
              <a:latin typeface="+mn-lt"/>
              <a:ea typeface="HGMaruGothicMPRO" panose="020F0600000000000000" pitchFamily="34" charset="-128"/>
            </a:endParaRPr>
          </a:p>
          <a:p>
            <a:pPr lvl="0">
              <a:lnSpc>
                <a:spcPct val="115000"/>
              </a:lnSpc>
              <a:buSzPts val="1600"/>
            </a:pPr>
            <a:r>
              <a:rPr lang="ja-JP" altLang="en-US" sz="1050" dirty="0" smtClean="0">
                <a:latin typeface="+mn-lt"/>
                <a:ea typeface="HGMaruGothicMPRO" panose="020F0600000000000000" pitchFamily="34" charset="-128"/>
              </a:rPr>
              <a:t>　　　　　　　　の</a:t>
            </a:r>
            <a:r>
              <a:rPr lang="ja-JP" altLang="en-US" sz="1050" dirty="0">
                <a:latin typeface="+mn-lt"/>
                <a:ea typeface="HGMaruGothicMPRO" panose="020F0600000000000000" pitchFamily="34" charset="-128"/>
              </a:rPr>
              <a:t>間にボードをおいて両手でコードが操れる</a:t>
            </a:r>
            <a:r>
              <a:rPr lang="ja-JP" altLang="en-US" sz="1050" dirty="0" smtClean="0">
                <a:latin typeface="+mn-lt"/>
                <a:ea typeface="HGMaruGothicMPRO" panose="020F0600000000000000" pitchFamily="34" charset="-128"/>
              </a:rPr>
              <a:t>よ　</a:t>
            </a:r>
            <a:endParaRPr lang="en-US" altLang="ja-JP" sz="1050" dirty="0" smtClean="0">
              <a:latin typeface="+mn-lt"/>
              <a:ea typeface="HGMaruGothicMPRO" panose="020F0600000000000000" pitchFamily="34" charset="-128"/>
            </a:endParaRPr>
          </a:p>
          <a:p>
            <a:pPr lvl="0">
              <a:lnSpc>
                <a:spcPct val="115000"/>
              </a:lnSpc>
              <a:buSzPts val="1600"/>
            </a:pPr>
            <a:r>
              <a:rPr lang="ja-JP" altLang="en-US" sz="1050" dirty="0" smtClean="0">
                <a:latin typeface="+mn-lt"/>
                <a:ea typeface="HGMaruGothicMPRO" panose="020F0600000000000000" pitchFamily="34" charset="-128"/>
              </a:rPr>
              <a:t>　　　　　　　　</a:t>
            </a:r>
            <a:r>
              <a:rPr lang="ja-JP" altLang="en-US" sz="1050" dirty="0" err="1" smtClean="0">
                <a:latin typeface="+mn-lt"/>
                <a:ea typeface="HGMaruGothicMPRO" panose="020F0600000000000000" pitchFamily="34" charset="-128"/>
              </a:rPr>
              <a:t>うに</a:t>
            </a:r>
            <a:r>
              <a:rPr lang="ja-JP" altLang="en-US" sz="1050" dirty="0">
                <a:latin typeface="+mn-lt"/>
                <a:ea typeface="HGMaruGothicMPRO" panose="020F0600000000000000" pitchFamily="34" charset="-128"/>
              </a:rPr>
              <a:t>なるまで、体を支えたり、コードを操る</a:t>
            </a:r>
            <a:r>
              <a:rPr lang="ja-JP" altLang="en-US" sz="1050" dirty="0" smtClean="0">
                <a:latin typeface="+mn-lt"/>
                <a:ea typeface="HGMaruGothicMPRO" panose="020F0600000000000000" pitchFamily="34" charset="-128"/>
              </a:rPr>
              <a:t>順</a:t>
            </a:r>
            <a:endParaRPr lang="en-US" altLang="ja-JP" sz="1050" dirty="0" smtClean="0">
              <a:latin typeface="+mn-lt"/>
              <a:ea typeface="HGMaruGothicMPRO" panose="020F0600000000000000" pitchFamily="34" charset="-128"/>
            </a:endParaRPr>
          </a:p>
          <a:p>
            <a:pPr lvl="0">
              <a:lnSpc>
                <a:spcPct val="115000"/>
              </a:lnSpc>
              <a:buSzPts val="1600"/>
            </a:pPr>
            <a:r>
              <a:rPr lang="ja-JP" altLang="en-US" sz="1050" dirty="0" smtClean="0">
                <a:latin typeface="+mn-lt"/>
                <a:ea typeface="HGMaruGothicMPRO" panose="020F0600000000000000" pitchFamily="34" charset="-128"/>
              </a:rPr>
              <a:t>　　　　　　　　番</a:t>
            </a:r>
            <a:r>
              <a:rPr lang="ja-JP" altLang="en-US" sz="1050" dirty="0">
                <a:latin typeface="+mn-lt"/>
                <a:ea typeface="HGMaruGothicMPRO" panose="020F0600000000000000" pitchFamily="34" charset="-128"/>
              </a:rPr>
              <a:t>を指示したり、時には片手の変わりをします</a:t>
            </a:r>
            <a:r>
              <a:rPr lang="ja-JP" altLang="en-US" sz="1050" dirty="0" smtClean="0">
                <a:latin typeface="+mn-lt"/>
                <a:ea typeface="HGMaruGothicMPRO" panose="020F0600000000000000" pitchFamily="34" charset="-128"/>
              </a:rPr>
              <a:t>。</a:t>
            </a:r>
            <a:endParaRPr lang="en-US" altLang="ja-JP" sz="1050" dirty="0" smtClean="0">
              <a:latin typeface="+mn-lt"/>
              <a:ea typeface="HGMaruGothicMPRO" panose="020F0600000000000000" pitchFamily="34" charset="-128"/>
            </a:endParaRPr>
          </a:p>
          <a:p>
            <a:pPr lvl="0">
              <a:lnSpc>
                <a:spcPct val="115000"/>
              </a:lnSpc>
              <a:buSzPts val="1600"/>
            </a:pPr>
            <a:r>
              <a:rPr lang="ja-JP" altLang="en-US" sz="1050" dirty="0" smtClean="0">
                <a:latin typeface="+mn-lt"/>
                <a:ea typeface="HGMaruGothicMPRO" panose="020F0600000000000000" pitchFamily="34" charset="-128"/>
              </a:rPr>
              <a:t>もともと</a:t>
            </a:r>
            <a:r>
              <a:rPr lang="ja-JP" altLang="en-US" sz="1050" dirty="0">
                <a:latin typeface="+mn-lt"/>
                <a:ea typeface="HGMaruGothicMPRO" panose="020F0600000000000000" pitchFamily="34" charset="-128"/>
              </a:rPr>
              <a:t>マクラメは、船乗りの紐結びがルーツという説もあり、男性諸氏に</a:t>
            </a:r>
            <a:r>
              <a:rPr lang="ja-JP" altLang="en-US" sz="1050" dirty="0" smtClean="0">
                <a:latin typeface="+mn-lt"/>
                <a:ea typeface="HGMaruGothicMPRO" panose="020F0600000000000000" pitchFamily="34" charset="-128"/>
              </a:rPr>
              <a:t>も受け</a:t>
            </a:r>
            <a:r>
              <a:rPr lang="ja-JP" altLang="en-US" sz="1050" dirty="0" smtClean="0">
                <a:latin typeface="+mn-lt"/>
                <a:ea typeface="HGMaruGothicMPRO" panose="020F0600000000000000" pitchFamily="34" charset="-128"/>
              </a:rPr>
              <a:t>るでしょう</a:t>
            </a:r>
            <a:r>
              <a:rPr lang="ja-JP" altLang="en-US" sz="1050" dirty="0" smtClean="0">
                <a:latin typeface="+mn-lt"/>
                <a:ea typeface="HGMaruGothicMPRO" panose="020F0600000000000000" pitchFamily="34" charset="-128"/>
              </a:rPr>
              <a:t>。</a:t>
            </a:r>
            <a:r>
              <a:rPr lang="ja-JP" altLang="en-US" sz="1050" dirty="0">
                <a:latin typeface="+mn-lt"/>
                <a:ea typeface="HGMaruGothicMPRO" panose="020F0600000000000000" pitchFamily="34" charset="-128"/>
              </a:rPr>
              <a:t>私は、このコードの手触りと締めるときの力</a:t>
            </a:r>
            <a:r>
              <a:rPr lang="ja-JP" altLang="en-US" sz="1050" dirty="0" smtClean="0">
                <a:latin typeface="+mn-lt"/>
                <a:ea typeface="HGMaruGothicMPRO" panose="020F0600000000000000" pitchFamily="34" charset="-128"/>
              </a:rPr>
              <a:t>加減が心身を整え、モノ</a:t>
            </a:r>
            <a:r>
              <a:rPr lang="ja-JP" altLang="en-US" sz="1050" dirty="0">
                <a:latin typeface="+mn-lt"/>
                <a:ea typeface="HGMaruGothicMPRO" panose="020F0600000000000000" pitchFamily="34" charset="-128"/>
              </a:rPr>
              <a:t>を言っているように</a:t>
            </a:r>
            <a:r>
              <a:rPr lang="ja-JP" altLang="en-US" sz="1050" dirty="0" smtClean="0">
                <a:latin typeface="+mn-lt"/>
                <a:ea typeface="HGMaruGothicMPRO" panose="020F0600000000000000" pitchFamily="34" charset="-128"/>
              </a:rPr>
              <a:t>思います。</a:t>
            </a:r>
            <a:endParaRPr sz="1050" b="0" i="0" u="none" strike="noStrike" cap="none" dirty="0">
              <a:solidFill>
                <a:srgbClr val="000000"/>
              </a:solidFill>
              <a:latin typeface="+mn-lt"/>
              <a:ea typeface="HGMaruGothicMPRO" panose="020F0600000000000000" pitchFamily="34" charset="-128"/>
              <a:sym typeface="Arial"/>
            </a:endParaRPr>
          </a:p>
        </p:txBody>
      </p:sp>
      <p:sp>
        <p:nvSpPr>
          <p:cNvPr id="139" name="Google Shape;139;p2"/>
          <p:cNvSpPr txBox="1"/>
          <p:nvPr/>
        </p:nvSpPr>
        <p:spPr>
          <a:xfrm>
            <a:off x="4631225" y="59779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1" name="Google Shape;151;p2"/>
          <p:cNvCxnSpPr/>
          <p:nvPr/>
        </p:nvCxnSpPr>
        <p:spPr>
          <a:xfrm>
            <a:off x="17957725" y="9250279"/>
            <a:ext cx="0" cy="6231021"/>
          </a:xfrm>
          <a:prstGeom prst="straightConnector1">
            <a:avLst/>
          </a:prstGeom>
          <a:noFill/>
          <a:ln w="9525" cap="flat" cmpd="sng">
            <a:solidFill>
              <a:schemeClr val="dk2"/>
            </a:solidFill>
            <a:prstDash val="solid"/>
            <a:round/>
            <a:headEnd type="none" w="sm" len="sm"/>
            <a:tailEnd type="none" w="sm" len="sm"/>
          </a:ln>
        </p:spPr>
      </p:cxnSp>
      <p:pic>
        <p:nvPicPr>
          <p:cNvPr id="153" name="Google Shape;153;p2"/>
          <p:cNvPicPr preferRelativeResize="0"/>
          <p:nvPr/>
        </p:nvPicPr>
        <p:blipFill rotWithShape="1">
          <a:blip r:embed="rId4">
            <a:alphaModFix/>
          </a:blip>
          <a:srcRect/>
          <a:stretch/>
        </p:blipFill>
        <p:spPr>
          <a:xfrm>
            <a:off x="2082680" y="13294984"/>
            <a:ext cx="1243474" cy="1112105"/>
          </a:xfrm>
          <a:prstGeom prst="rect">
            <a:avLst/>
          </a:prstGeom>
          <a:noFill/>
          <a:ln>
            <a:noFill/>
          </a:ln>
        </p:spPr>
      </p:pic>
      <p:sp>
        <p:nvSpPr>
          <p:cNvPr id="157" name="Google Shape;157;p2"/>
          <p:cNvSpPr txBox="1"/>
          <p:nvPr/>
        </p:nvSpPr>
        <p:spPr>
          <a:xfrm>
            <a:off x="14231639" y="7810214"/>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
          <p:cNvSpPr txBox="1"/>
          <p:nvPr/>
        </p:nvSpPr>
        <p:spPr>
          <a:xfrm>
            <a:off x="4608948" y="9385300"/>
            <a:ext cx="6211451" cy="400069"/>
          </a:xfrm>
          <a:prstGeom prst="rect">
            <a:avLst/>
          </a:prstGeom>
          <a:solidFill>
            <a:srgbClr val="F2DADA"/>
          </a:solidFill>
          <a:ln w="9525" cap="flat" cmpd="sng">
            <a:solidFill>
              <a:srgbClr val="63242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　</a:t>
            </a:r>
            <a:r>
              <a:rPr lang="en-US" b="1" i="0" u="none" strike="noStrike" cap="none" dirty="0" err="1">
                <a:solidFill>
                  <a:srgbClr val="7030A0"/>
                </a:solidFill>
                <a:latin typeface="HGMaruGothicMPRO" panose="020F0600000000000000" pitchFamily="34" charset="-128"/>
                <a:ea typeface="HGMaruGothicMPRO" panose="020F0600000000000000" pitchFamily="34" charset="-128"/>
                <a:sym typeface="Arial"/>
              </a:rPr>
              <a:t>アクティビティ</a:t>
            </a:r>
            <a:r>
              <a:rPr lang="en-US" b="1" i="0" u="none" strike="noStrike" cap="none" dirty="0">
                <a:solidFill>
                  <a:srgbClr val="7030A0"/>
                </a:solidFill>
                <a:latin typeface="HGMaruGothicMPRO" panose="020F0600000000000000" pitchFamily="34" charset="-128"/>
                <a:ea typeface="HGMaruGothicMPRO" panose="020F0600000000000000" pitchFamily="34" charset="-128"/>
                <a:sym typeface="Arial"/>
              </a:rPr>
              <a:t>ー</a:t>
            </a:r>
            <a:r>
              <a:rPr lang="ja-JP" altLang="en-US" b="1" i="0" u="none" strike="noStrike" cap="none" dirty="0">
                <a:solidFill>
                  <a:srgbClr val="7030A0"/>
                </a:solidFill>
                <a:latin typeface="HGMaruGothicMPRO" panose="020F0600000000000000" pitchFamily="34" charset="-128"/>
                <a:ea typeface="HGMaruGothicMPRO" panose="020F0600000000000000" pitchFamily="34" charset="-128"/>
                <a:sym typeface="Arial"/>
              </a:rPr>
              <a:t>　</a:t>
            </a:r>
            <a:r>
              <a:rPr lang="en-US" sz="2000" b="1" dirty="0" err="1">
                <a:latin typeface="HGMaruGothicMPRO" panose="020F0600000000000000" pitchFamily="34" charset="-128"/>
                <a:ea typeface="HGMaruGothicMPRO" panose="020F0600000000000000" pitchFamily="34" charset="-128"/>
              </a:rPr>
              <a:t>マクラメ編み</a:t>
            </a:r>
            <a:r>
              <a:rPr lang="en-US" sz="2000" b="1" i="0" u="none" strike="noStrike" cap="none" dirty="0" err="1">
                <a:solidFill>
                  <a:srgbClr val="000000"/>
                </a:solidFill>
                <a:latin typeface="HGMaruGothicMPRO" panose="020F0600000000000000" pitchFamily="34" charset="-128"/>
                <a:ea typeface="HGMaruGothicMPRO" panose="020F0600000000000000" pitchFamily="34" charset="-128"/>
                <a:sym typeface="Arial"/>
              </a:rPr>
              <a:t>で作るコースタ</a:t>
            </a:r>
            <a:r>
              <a:rPr lang="en-US" sz="2000" b="1" i="0" u="none" strike="noStrike" cap="none" dirty="0">
                <a:solidFill>
                  <a:srgbClr val="000000"/>
                </a:solidFill>
                <a:latin typeface="HGMaruGothicMPRO" panose="020F0600000000000000" pitchFamily="34" charset="-128"/>
                <a:ea typeface="HGMaruGothicMPRO" panose="020F0600000000000000" pitchFamily="34" charset="-128"/>
                <a:sym typeface="Arial"/>
              </a:rPr>
              <a:t>ー</a:t>
            </a:r>
            <a:endParaRPr sz="2000" dirty="0">
              <a:latin typeface="HGMaruGothicMPRO" panose="020F0600000000000000" pitchFamily="34" charset="-128"/>
              <a:ea typeface="HGMaruGothicMPRO" panose="020F0600000000000000" pitchFamily="34" charset="-128"/>
            </a:endParaRPr>
          </a:p>
        </p:txBody>
      </p:sp>
      <p:pic>
        <p:nvPicPr>
          <p:cNvPr id="2050" name="Picture 2">
            <a:extLst>
              <a:ext uri="{FF2B5EF4-FFF2-40B4-BE49-F238E27FC236}">
                <a16:creationId xmlns:a16="http://schemas.microsoft.com/office/drawing/2014/main" xmlns="" id="{D8074A63-40DC-D57D-A00C-950C564F097F}"/>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951175" y="9418082"/>
            <a:ext cx="1452237" cy="163762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xmlns="" id="{53043338-3D0C-DBBF-D3DC-FF4ED6ACD245}"/>
              </a:ext>
            </a:extLst>
          </p:cNvPr>
          <p:cNvSpPr txBox="1"/>
          <p:nvPr/>
        </p:nvSpPr>
        <p:spPr>
          <a:xfrm>
            <a:off x="7404100" y="11730788"/>
            <a:ext cx="4831642" cy="461665"/>
          </a:xfrm>
          <a:prstGeom prst="rect">
            <a:avLst/>
          </a:prstGeom>
          <a:noFill/>
        </p:spPr>
        <p:txBody>
          <a:bodyPr wrap="square" rtlCol="0">
            <a:spAutoFit/>
          </a:bodyPr>
          <a:lstStyle/>
          <a:p>
            <a:r>
              <a:rPr lang="ja-JP" altLang="en-US" sz="1200" dirty="0">
                <a:latin typeface="+mn-ea"/>
                <a:ea typeface="+mn-ea"/>
              </a:rPr>
              <a:t>最後の</a:t>
            </a:r>
            <a:r>
              <a:rPr lang="en-US" altLang="ja-JP" sz="1200" dirty="0">
                <a:latin typeface="+mn-ea"/>
                <a:ea typeface="+mn-ea"/>
              </a:rPr>
              <a:t>5</a:t>
            </a:r>
            <a:r>
              <a:rPr lang="ja-JP" altLang="en-US" sz="1200" dirty="0">
                <a:latin typeface="+mn-ea"/>
                <a:ea typeface="+mn-ea"/>
              </a:rPr>
              <a:t>ステップは、しっかり結ぶところです。</a:t>
            </a:r>
            <a:endParaRPr lang="en-US" altLang="ja-JP" sz="1200" dirty="0">
              <a:latin typeface="+mn-ea"/>
              <a:ea typeface="+mn-ea"/>
            </a:endParaRPr>
          </a:p>
          <a:p>
            <a:r>
              <a:rPr lang="ja-JP" altLang="en-US" sz="1200" dirty="0" smtClean="0">
                <a:latin typeface="+mn-ea"/>
                <a:ea typeface="+mn-ea"/>
              </a:rPr>
              <a:t>ステップ</a:t>
            </a:r>
            <a:r>
              <a:rPr lang="en-US" altLang="ja-JP" sz="1200" dirty="0" smtClean="0">
                <a:latin typeface="+mn-ea"/>
                <a:ea typeface="+mn-ea"/>
              </a:rPr>
              <a:t>4</a:t>
            </a:r>
            <a:r>
              <a:rPr lang="ja-JP" altLang="en-US" sz="1200" dirty="0" smtClean="0">
                <a:latin typeface="+mn-ea"/>
                <a:ea typeface="+mn-ea"/>
              </a:rPr>
              <a:t>を</a:t>
            </a:r>
            <a:r>
              <a:rPr lang="ja-JP" altLang="en-US" sz="1200" dirty="0">
                <a:latin typeface="+mn-ea"/>
                <a:ea typeface="+mn-ea"/>
              </a:rPr>
              <a:t>お手伝いし最後だけしっかり結んでもらうということもできます。</a:t>
            </a:r>
            <a:endParaRPr lang="en-US" altLang="ja-JP" sz="1200" dirty="0">
              <a:latin typeface="+mn-ea"/>
              <a:ea typeface="+mn-ea"/>
            </a:endParaRPr>
          </a:p>
        </p:txBody>
      </p:sp>
      <p:pic>
        <p:nvPicPr>
          <p:cNvPr id="2062" name="Picture 14">
            <a:extLst>
              <a:ext uri="{FF2B5EF4-FFF2-40B4-BE49-F238E27FC236}">
                <a16:creationId xmlns:a16="http://schemas.microsoft.com/office/drawing/2014/main" xmlns="" id="{33BF1959-D4B3-E9D5-3118-257BE87EA72D}"/>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400000">
            <a:off x="6602475" y="10360745"/>
            <a:ext cx="1663700" cy="939800"/>
          </a:xfrm>
          <a:prstGeom prst="rect">
            <a:avLst/>
          </a:prstGeom>
          <a:noFill/>
          <a:extLst>
            <a:ext uri="{909E8E84-426E-40DD-AFC4-6F175D3DCCD1}">
              <a14:hiddenFill xmlns=""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xmlns="" id="{A1E3EBCA-745C-3D78-4534-98AFC2D8C85F}"/>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957211" y="10032509"/>
            <a:ext cx="1055771" cy="1631371"/>
          </a:xfrm>
          <a:prstGeom prst="rect">
            <a:avLst/>
          </a:prstGeom>
          <a:noFill/>
          <a:extLst>
            <a:ext uri="{909E8E84-426E-40DD-AFC4-6F175D3DCCD1}">
              <a14:hiddenFill xmlns=""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xmlns="" id="{1A3F6B6A-D4A5-6255-85C1-D7DABCD349A2}"/>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9065968" y="10056222"/>
            <a:ext cx="1037935" cy="1618685"/>
          </a:xfrm>
          <a:prstGeom prst="rect">
            <a:avLst/>
          </a:prstGeom>
          <a:noFill/>
          <a:extLst>
            <a:ext uri="{909E8E84-426E-40DD-AFC4-6F175D3DCCD1}">
              <a14:hiddenFill xmlns=""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xmlns="" id="{10BCCFEF-4108-E717-07D7-E0ADA506AED3}"/>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0176291" y="10036607"/>
            <a:ext cx="1079500" cy="1638300"/>
          </a:xfrm>
          <a:prstGeom prst="rect">
            <a:avLst/>
          </a:prstGeom>
          <a:noFill/>
          <a:extLst>
            <a:ext uri="{909E8E84-426E-40DD-AFC4-6F175D3DCCD1}">
              <a14:hiddenFill xmlns=""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xmlns="" id="{C4EC5667-41AE-7F79-179D-D54AA1B9B016}"/>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rot="-5400000">
            <a:off x="11096039" y="10217279"/>
            <a:ext cx="1663700"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xmlns="" id="{96F12CA7-859D-59B0-B988-C09E2292C0E8}"/>
              </a:ext>
            </a:extLst>
          </p:cNvPr>
          <p:cNvSpPr txBox="1"/>
          <p:nvPr/>
        </p:nvSpPr>
        <p:spPr>
          <a:xfrm>
            <a:off x="8934451" y="12331632"/>
            <a:ext cx="3544872" cy="1015663"/>
          </a:xfrm>
          <a:prstGeom prst="rect">
            <a:avLst/>
          </a:prstGeom>
          <a:noFill/>
        </p:spPr>
        <p:txBody>
          <a:bodyPr wrap="square" rtlCol="0">
            <a:spAutoFit/>
          </a:bodyPr>
          <a:lstStyle/>
          <a:p>
            <a:r>
              <a:rPr lang="en-US" altLang="ja-JP" sz="1200" dirty="0" smtClean="0">
                <a:latin typeface="+mn-ea"/>
                <a:ea typeface="+mn-ea"/>
              </a:rPr>
              <a:t>【</a:t>
            </a:r>
            <a:r>
              <a:rPr lang="ja-JP" altLang="en-US" sz="1200" b="1" dirty="0" smtClean="0">
                <a:latin typeface="+mn-ea"/>
                <a:ea typeface="+mn-ea"/>
              </a:rPr>
              <a:t>手順２</a:t>
            </a:r>
            <a:r>
              <a:rPr lang="en-US" altLang="ja-JP" sz="1200" dirty="0" smtClean="0">
                <a:latin typeface="+mn-ea"/>
                <a:ea typeface="+mn-ea"/>
              </a:rPr>
              <a:t>】</a:t>
            </a:r>
          </a:p>
          <a:p>
            <a:r>
              <a:rPr lang="ja-JP" altLang="en-US" sz="1200" dirty="0" smtClean="0">
                <a:latin typeface="+mn-ea"/>
                <a:ea typeface="+mn-ea"/>
              </a:rPr>
              <a:t>　手順１の結び方を</a:t>
            </a:r>
            <a:r>
              <a:rPr lang="en-US" altLang="ja-JP" sz="1200" dirty="0">
                <a:latin typeface="+mn-ea"/>
                <a:ea typeface="+mn-ea"/>
              </a:rPr>
              <a:t>25</a:t>
            </a:r>
            <a:r>
              <a:rPr lang="ja-JP" altLang="en-US" sz="1200" dirty="0">
                <a:latin typeface="+mn-ea"/>
                <a:ea typeface="+mn-ea"/>
              </a:rPr>
              <a:t>回繰り返します</a:t>
            </a:r>
            <a:r>
              <a:rPr lang="ja-JP" altLang="en-US" sz="1200" dirty="0" smtClean="0">
                <a:latin typeface="+mn-ea"/>
                <a:ea typeface="+mn-ea"/>
              </a:rPr>
              <a:t>。マクラメコード</a:t>
            </a:r>
            <a:r>
              <a:rPr lang="ja-JP" altLang="en-US" sz="1200" dirty="0">
                <a:latin typeface="+mn-ea"/>
                <a:ea typeface="+mn-ea"/>
              </a:rPr>
              <a:t>は常に</a:t>
            </a:r>
            <a:r>
              <a:rPr lang="en-US" altLang="ja-JP" sz="1200" dirty="0">
                <a:latin typeface="+mn-ea"/>
                <a:ea typeface="+mn-ea"/>
              </a:rPr>
              <a:t>4</a:t>
            </a:r>
            <a:r>
              <a:rPr lang="ja-JP" altLang="en-US" sz="1200" dirty="0">
                <a:latin typeface="+mn-ea"/>
                <a:ea typeface="+mn-ea"/>
              </a:rPr>
              <a:t>本</a:t>
            </a:r>
            <a:r>
              <a:rPr lang="ja-JP" altLang="en-US" sz="1200" dirty="0" smtClean="0">
                <a:latin typeface="+mn-ea"/>
                <a:ea typeface="+mn-ea"/>
              </a:rPr>
              <a:t>一組です。</a:t>
            </a:r>
            <a:endParaRPr lang="en-US" altLang="ja-JP" sz="1200" dirty="0">
              <a:latin typeface="+mn-ea"/>
              <a:ea typeface="+mn-ea"/>
            </a:endParaRPr>
          </a:p>
          <a:p>
            <a:r>
              <a:rPr lang="ja-JP" altLang="en-US" sz="1200" dirty="0">
                <a:latin typeface="+mn-ea"/>
                <a:ea typeface="+mn-ea"/>
              </a:rPr>
              <a:t>出来上がりを正方形にするために、コードを斜めに等間隔にとめます</a:t>
            </a:r>
            <a:r>
              <a:rPr lang="ja-JP" altLang="en-US" sz="1200" dirty="0" smtClean="0">
                <a:latin typeface="+mn-ea"/>
                <a:ea typeface="+mn-ea"/>
              </a:rPr>
              <a:t>。</a:t>
            </a:r>
            <a:endParaRPr lang="en-US" altLang="ja-JP" sz="1200" dirty="0" smtClean="0">
              <a:latin typeface="+mn-ea"/>
              <a:ea typeface="+mn-ea"/>
            </a:endParaRPr>
          </a:p>
        </p:txBody>
      </p:sp>
      <p:pic>
        <p:nvPicPr>
          <p:cNvPr id="2072" name="Picture 24">
            <a:extLst>
              <a:ext uri="{FF2B5EF4-FFF2-40B4-BE49-F238E27FC236}">
                <a16:creationId xmlns:a16="http://schemas.microsoft.com/office/drawing/2014/main" xmlns="" id="{5C4C2A12-71FD-BD13-CABF-2EBC0FFFEDEA}"/>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rot="-10800000">
            <a:off x="6849121" y="12348260"/>
            <a:ext cx="2059248" cy="116454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xmlns="" id="{F69358A4-1443-E62D-C94F-E54850E6D22C}"/>
              </a:ext>
            </a:extLst>
          </p:cNvPr>
          <p:cNvSpPr txBox="1"/>
          <p:nvPr/>
        </p:nvSpPr>
        <p:spPr>
          <a:xfrm>
            <a:off x="8957495" y="14554200"/>
            <a:ext cx="3640905" cy="1754326"/>
          </a:xfrm>
          <a:prstGeom prst="rect">
            <a:avLst/>
          </a:prstGeom>
          <a:noFill/>
        </p:spPr>
        <p:txBody>
          <a:bodyPr wrap="square" rtlCol="0">
            <a:spAutoFit/>
          </a:bodyPr>
          <a:lstStyle/>
          <a:p>
            <a:r>
              <a:rPr lang="en-US" altLang="ja-JP" sz="1200" b="1" dirty="0" smtClean="0">
                <a:latin typeface="+mn-ea"/>
                <a:ea typeface="+mn-ea"/>
              </a:rPr>
              <a:t>【</a:t>
            </a:r>
            <a:r>
              <a:rPr lang="ja-JP" altLang="en-US" sz="1200" b="1" dirty="0" smtClean="0">
                <a:latin typeface="+mn-ea"/>
                <a:ea typeface="+mn-ea"/>
              </a:rPr>
              <a:t>手順４</a:t>
            </a:r>
            <a:r>
              <a:rPr lang="en-US" altLang="ja-JP" sz="1200" b="1" dirty="0" smtClean="0">
                <a:latin typeface="+mn-ea"/>
                <a:ea typeface="+mn-ea"/>
              </a:rPr>
              <a:t>】</a:t>
            </a:r>
          </a:p>
          <a:p>
            <a:r>
              <a:rPr lang="ja-JP" altLang="en-US" sz="1200" dirty="0" smtClean="0">
                <a:latin typeface="+mn-ea"/>
                <a:ea typeface="+mn-ea"/>
              </a:rPr>
              <a:t>目</a:t>
            </a:r>
            <a:r>
              <a:rPr lang="ja-JP" altLang="en-US" sz="1200" dirty="0">
                <a:latin typeface="+mn-ea"/>
                <a:ea typeface="+mn-ea"/>
              </a:rPr>
              <a:t>打ちを使ってマクラメコードをほどきます。　</a:t>
            </a:r>
            <a:endParaRPr lang="en-US" altLang="ja-JP" sz="1200" dirty="0" smtClean="0">
              <a:latin typeface="+mn-ea"/>
              <a:ea typeface="+mn-ea"/>
            </a:endParaRPr>
          </a:p>
          <a:p>
            <a:endParaRPr lang="en-US" altLang="ja-JP" sz="1200" dirty="0" smtClean="0">
              <a:latin typeface="+mn-ea"/>
              <a:ea typeface="+mn-ea"/>
            </a:endParaRPr>
          </a:p>
          <a:p>
            <a:r>
              <a:rPr lang="en-US" altLang="ja-JP" sz="1200" b="1" dirty="0" smtClean="0">
                <a:latin typeface="+mn-ea"/>
                <a:ea typeface="+mn-ea"/>
              </a:rPr>
              <a:t>【</a:t>
            </a:r>
            <a:r>
              <a:rPr lang="ja-JP" altLang="en-US" sz="1200" b="1" dirty="0" smtClean="0">
                <a:latin typeface="+mn-ea"/>
                <a:ea typeface="+mn-ea"/>
              </a:rPr>
              <a:t>コツ</a:t>
            </a:r>
            <a:r>
              <a:rPr lang="en-US" altLang="ja-JP" sz="1200" b="1" dirty="0" smtClean="0">
                <a:latin typeface="+mn-ea"/>
                <a:ea typeface="+mn-ea"/>
              </a:rPr>
              <a:t>】</a:t>
            </a:r>
            <a:endParaRPr lang="en-US" altLang="ja-JP" sz="1200" b="1" dirty="0">
              <a:latin typeface="+mn-ea"/>
              <a:ea typeface="+mn-ea"/>
            </a:endParaRPr>
          </a:p>
          <a:p>
            <a:r>
              <a:rPr lang="ja-JP" altLang="en-US" sz="1200" dirty="0" smtClean="0">
                <a:latin typeface="+mn-ea"/>
                <a:ea typeface="+mn-ea"/>
              </a:rPr>
              <a:t>　結び</a:t>
            </a:r>
            <a:r>
              <a:rPr lang="ja-JP" altLang="en-US" sz="1200" dirty="0">
                <a:latin typeface="+mn-ea"/>
                <a:ea typeface="+mn-ea"/>
              </a:rPr>
              <a:t>の</a:t>
            </a:r>
            <a:r>
              <a:rPr lang="ja-JP" altLang="en-US" sz="1200" dirty="0" smtClean="0">
                <a:latin typeface="+mn-ea"/>
                <a:ea typeface="+mn-ea"/>
              </a:rPr>
              <a:t>締め具合で</a:t>
            </a:r>
            <a:r>
              <a:rPr lang="ja-JP" altLang="en-US" sz="1200" dirty="0">
                <a:latin typeface="+mn-ea"/>
                <a:ea typeface="+mn-ea"/>
              </a:rPr>
              <a:t>出来上がりの大きさが変わります。両手の力を同じくらいに入れてむすぶのがコツです</a:t>
            </a:r>
            <a:r>
              <a:rPr lang="ja-JP" altLang="en-US" sz="1200" dirty="0" smtClean="0">
                <a:latin typeface="+mn-ea"/>
                <a:ea typeface="+mn-ea"/>
              </a:rPr>
              <a:t>。均等に結べない</a:t>
            </a:r>
            <a:r>
              <a:rPr lang="ja-JP" altLang="en-US" sz="1200" dirty="0">
                <a:latin typeface="+mn-ea"/>
                <a:ea typeface="+mn-ea"/>
              </a:rPr>
              <a:t>ときは、常に修正して進みます。</a:t>
            </a:r>
            <a:br>
              <a:rPr lang="ja-JP" altLang="en-US" sz="1200" dirty="0">
                <a:latin typeface="+mn-ea"/>
                <a:ea typeface="+mn-ea"/>
              </a:rPr>
            </a:br>
            <a:r>
              <a:rPr lang="ja-JP" altLang="en-US" sz="1200" dirty="0">
                <a:latin typeface="+mn-ea"/>
                <a:ea typeface="+mn-ea"/>
              </a:rPr>
              <a:t>仕上げのフリンジづくりは、根気がいります。一度に</a:t>
            </a:r>
            <a:r>
              <a:rPr lang="ja-JP" altLang="en-US" sz="1200" dirty="0" smtClean="0">
                <a:latin typeface="+mn-ea"/>
                <a:ea typeface="+mn-ea"/>
              </a:rPr>
              <a:t>やらず１</a:t>
            </a:r>
            <a:r>
              <a:rPr lang="ja-JP" altLang="en-US" sz="1200" dirty="0">
                <a:latin typeface="+mn-ea"/>
                <a:ea typeface="+mn-ea"/>
              </a:rPr>
              <a:t>辺づつ取り組むくらいで完成しましょう。　</a:t>
            </a:r>
          </a:p>
        </p:txBody>
      </p:sp>
      <p:sp>
        <p:nvSpPr>
          <p:cNvPr id="8" name="テキスト ボックス 7">
            <a:extLst>
              <a:ext uri="{FF2B5EF4-FFF2-40B4-BE49-F238E27FC236}">
                <a16:creationId xmlns:a16="http://schemas.microsoft.com/office/drawing/2014/main" xmlns="" id="{9D7D1F46-19FF-6458-94ED-32C159CC2050}"/>
              </a:ext>
            </a:extLst>
          </p:cNvPr>
          <p:cNvSpPr txBox="1"/>
          <p:nvPr/>
        </p:nvSpPr>
        <p:spPr>
          <a:xfrm>
            <a:off x="2197789" y="17331553"/>
            <a:ext cx="5113900" cy="276999"/>
          </a:xfrm>
          <a:prstGeom prst="rect">
            <a:avLst/>
          </a:prstGeom>
          <a:noFill/>
        </p:spPr>
        <p:txBody>
          <a:bodyPr wrap="none" rtlCol="0">
            <a:spAutoFit/>
          </a:bodyPr>
          <a:lstStyle/>
          <a:p>
            <a:r>
              <a:rPr lang="ja-JP" altLang="en-US" sz="1200">
                <a:latin typeface="+mn-ea"/>
                <a:ea typeface="+mn-ea"/>
              </a:rPr>
              <a:t>マクラメは、船乗りの紐結びがルーツという説もあるからです。私は、このコー</a:t>
            </a:r>
            <a:endParaRPr kumimoji="1" lang="ja-JP" altLang="en-US" sz="1200">
              <a:latin typeface="+mn-ea"/>
              <a:ea typeface="+mn-ea"/>
            </a:endParaRPr>
          </a:p>
        </p:txBody>
      </p:sp>
      <p:sp>
        <p:nvSpPr>
          <p:cNvPr id="9" name="テキスト ボックス 8">
            <a:extLst>
              <a:ext uri="{FF2B5EF4-FFF2-40B4-BE49-F238E27FC236}">
                <a16:creationId xmlns:a16="http://schemas.microsoft.com/office/drawing/2014/main" xmlns="" id="{CBE7D8B2-F696-5D57-2B50-C9D9C5BBA1C5}"/>
              </a:ext>
            </a:extLst>
          </p:cNvPr>
          <p:cNvSpPr txBox="1"/>
          <p:nvPr/>
        </p:nvSpPr>
        <p:spPr>
          <a:xfrm>
            <a:off x="2006600" y="15546152"/>
            <a:ext cx="4533900" cy="738664"/>
          </a:xfrm>
          <a:prstGeom prst="rect">
            <a:avLst/>
          </a:prstGeom>
          <a:noFill/>
        </p:spPr>
        <p:txBody>
          <a:bodyPr wrap="square" rtlCol="0">
            <a:spAutoFit/>
          </a:bodyPr>
          <a:lstStyle/>
          <a:p>
            <a:r>
              <a:rPr lang="ja-JP" altLang="en-US" sz="1050" dirty="0">
                <a:solidFill>
                  <a:schemeClr val="accent2">
                    <a:lumMod val="50000"/>
                  </a:schemeClr>
                </a:solidFill>
                <a:latin typeface="HGMaruGothicMPRO" panose="020F0600000000000000" pitchFamily="34" charset="-128"/>
                <a:ea typeface="HGMaruGothicMPRO" panose="020F0600000000000000" pitchFamily="34" charset="-128"/>
              </a:rPr>
              <a:t>参考：・暮らしの手帳　</a:t>
            </a:r>
            <a:r>
              <a:rPr lang="en-US" altLang="ja-JP" sz="1050" dirty="0">
                <a:solidFill>
                  <a:schemeClr val="accent2">
                    <a:lumMod val="50000"/>
                  </a:schemeClr>
                </a:solidFill>
                <a:latin typeface="HGMaruGothicMPRO" panose="020F0600000000000000" pitchFamily="34" charset="-128"/>
                <a:ea typeface="HGMaruGothicMPRO" panose="020F0600000000000000" pitchFamily="34" charset="-128"/>
              </a:rPr>
              <a:t>2021</a:t>
            </a:r>
            <a:r>
              <a:rPr lang="ja-JP" altLang="en-US" sz="1050" dirty="0">
                <a:solidFill>
                  <a:schemeClr val="accent2">
                    <a:lumMod val="50000"/>
                  </a:schemeClr>
                </a:solidFill>
                <a:latin typeface="HGMaruGothicMPRO" panose="020F0600000000000000" pitchFamily="34" charset="-128"/>
                <a:ea typeface="HGMaruGothicMPRO" panose="020F0600000000000000" pitchFamily="34" charset="-128"/>
              </a:rPr>
              <a:t>年夏</a:t>
            </a:r>
            <a:r>
              <a:rPr lang="en-US" altLang="ja-JP" sz="1050" dirty="0">
                <a:solidFill>
                  <a:schemeClr val="accent2">
                    <a:lumMod val="50000"/>
                  </a:schemeClr>
                </a:solidFill>
                <a:latin typeface="HGMaruGothicMPRO" panose="020F0600000000000000" pitchFamily="34" charset="-128"/>
                <a:ea typeface="HGMaruGothicMPRO" panose="020F0600000000000000" pitchFamily="34" charset="-128"/>
              </a:rPr>
              <a:t>8-9</a:t>
            </a:r>
            <a:r>
              <a:rPr lang="ja-JP" altLang="en-US" sz="1050" dirty="0">
                <a:solidFill>
                  <a:schemeClr val="accent2">
                    <a:lumMod val="50000"/>
                  </a:schemeClr>
                </a:solidFill>
                <a:latin typeface="HGMaruGothicMPRO" panose="020F0600000000000000" pitchFamily="34" charset="-128"/>
                <a:ea typeface="HGMaruGothicMPRO" panose="020F0600000000000000" pitchFamily="34" charset="-128"/>
              </a:rPr>
              <a:t>号　松田紗和　結びを楽しむ　はじめてのマクラメ　</a:t>
            </a:r>
          </a:p>
          <a:p>
            <a:r>
              <a:rPr lang="ja-JP" altLang="en-US" sz="1050" dirty="0">
                <a:solidFill>
                  <a:schemeClr val="accent2">
                    <a:lumMod val="50000"/>
                  </a:schemeClr>
                </a:solidFill>
                <a:latin typeface="HGMaruGothicMPRO" panose="020F0600000000000000" pitchFamily="34" charset="-128"/>
                <a:ea typeface="HGMaruGothicMPRO" panose="020F0600000000000000" pitchFamily="34" charset="-128"/>
              </a:rPr>
              <a:t>・作業その治療的応用　第</a:t>
            </a:r>
            <a:r>
              <a:rPr lang="en-US" altLang="ja-JP" sz="1050" dirty="0">
                <a:solidFill>
                  <a:schemeClr val="accent2">
                    <a:lumMod val="50000"/>
                  </a:schemeClr>
                </a:solidFill>
                <a:latin typeface="HGMaruGothicMPRO" panose="020F0600000000000000" pitchFamily="34" charset="-128"/>
                <a:ea typeface="HGMaruGothicMPRO" panose="020F0600000000000000" pitchFamily="34" charset="-128"/>
              </a:rPr>
              <a:t>1</a:t>
            </a:r>
            <a:r>
              <a:rPr lang="ja-JP" altLang="en-US" sz="1050" dirty="0">
                <a:solidFill>
                  <a:schemeClr val="accent2">
                    <a:lumMod val="50000"/>
                  </a:schemeClr>
                </a:solidFill>
                <a:latin typeface="HGMaruGothicMPRO" panose="020F0600000000000000" pitchFamily="34" charset="-128"/>
                <a:ea typeface="HGMaruGothicMPRO" panose="020F0600000000000000" pitchFamily="34" charset="-128"/>
              </a:rPr>
              <a:t>章　マクラメ　日本作業療法士協会・編著　協同医書出版　</a:t>
            </a:r>
            <a:r>
              <a:rPr lang="en-US" altLang="ja-JP" sz="1050" dirty="0">
                <a:solidFill>
                  <a:schemeClr val="accent2">
                    <a:lumMod val="50000"/>
                  </a:schemeClr>
                </a:solidFill>
                <a:latin typeface="HGMaruGothicMPRO" panose="020F0600000000000000" pitchFamily="34" charset="-128"/>
                <a:ea typeface="HGMaruGothicMPRO" panose="020F0600000000000000" pitchFamily="34" charset="-128"/>
              </a:rPr>
              <a:t>1985</a:t>
            </a:r>
            <a:r>
              <a:rPr lang="ja-JP" altLang="en-US" sz="1050" dirty="0">
                <a:solidFill>
                  <a:schemeClr val="accent2">
                    <a:lumMod val="50000"/>
                  </a:schemeClr>
                </a:solidFill>
                <a:latin typeface="HGMaruGothicMPRO" panose="020F0600000000000000" pitchFamily="34" charset="-128"/>
                <a:ea typeface="HGMaruGothicMPRO" panose="020F0600000000000000" pitchFamily="34" charset="-128"/>
              </a:rPr>
              <a:t>　</a:t>
            </a:r>
            <a:r>
              <a:rPr lang="ja-JP" altLang="en-US" sz="1050" dirty="0" err="1">
                <a:solidFill>
                  <a:schemeClr val="accent2">
                    <a:lumMod val="50000"/>
                  </a:schemeClr>
                </a:solidFill>
                <a:latin typeface="HGMaruGothicMPRO" panose="020F0600000000000000" pitchFamily="34" charset="-128"/>
                <a:ea typeface="HGMaruGothicMPRO" panose="020F0600000000000000" pitchFamily="34" charset="-128"/>
              </a:rPr>
              <a:t>ｐ</a:t>
            </a:r>
            <a:r>
              <a:rPr lang="en-US" altLang="ja-JP" sz="1050" dirty="0">
                <a:solidFill>
                  <a:schemeClr val="accent2">
                    <a:lumMod val="50000"/>
                  </a:schemeClr>
                </a:solidFill>
                <a:latin typeface="HGMaruGothicMPRO" panose="020F0600000000000000" pitchFamily="34" charset="-128"/>
                <a:ea typeface="HGMaruGothicMPRO" panose="020F0600000000000000" pitchFamily="34" charset="-128"/>
              </a:rPr>
              <a:t>270</a:t>
            </a:r>
            <a:r>
              <a:rPr lang="ja-JP" altLang="en-US" sz="1050" dirty="0">
                <a:solidFill>
                  <a:schemeClr val="accent2">
                    <a:lumMod val="50000"/>
                  </a:schemeClr>
                </a:solidFill>
                <a:latin typeface="HGMaruGothicMPRO" panose="020F0600000000000000" pitchFamily="34" charset="-128"/>
                <a:ea typeface="HGMaruGothicMPRO" panose="020F0600000000000000" pitchFamily="34" charset="-128"/>
              </a:rPr>
              <a:t>～</a:t>
            </a:r>
            <a:r>
              <a:rPr lang="ja-JP" altLang="en-US" sz="1050" dirty="0" err="1">
                <a:latin typeface="HGMaruGothicMPRO" panose="020F0600000000000000" pitchFamily="34" charset="-128"/>
                <a:ea typeface="HGMaruGothicMPRO" panose="020F0600000000000000" pitchFamily="34" charset="-128"/>
              </a:rPr>
              <a:t>ｐ</a:t>
            </a:r>
            <a:r>
              <a:rPr lang="en-US" altLang="ja-JP" sz="1050" dirty="0">
                <a:latin typeface="HGMaruGothicMPRO" panose="020F0600000000000000" pitchFamily="34" charset="-128"/>
                <a:ea typeface="HGMaruGothicMPRO" panose="020F0600000000000000" pitchFamily="34" charset="-128"/>
              </a:rPr>
              <a:t>273</a:t>
            </a:r>
          </a:p>
        </p:txBody>
      </p:sp>
      <p:sp>
        <p:nvSpPr>
          <p:cNvPr id="136" name="Google Shape;136;p2"/>
          <p:cNvSpPr txBox="1"/>
          <p:nvPr/>
        </p:nvSpPr>
        <p:spPr>
          <a:xfrm>
            <a:off x="6921313" y="9782821"/>
            <a:ext cx="5678674" cy="369302"/>
          </a:xfrm>
          <a:prstGeom prst="rect">
            <a:avLst/>
          </a:prstGeom>
          <a:solidFill>
            <a:schemeClr val="tx2"/>
          </a:solidFill>
          <a:ln>
            <a:noFill/>
          </a:ln>
        </p:spPr>
        <p:txBody>
          <a:bodyPr spcFirstLastPara="1" wrap="square" lIns="91425" tIns="91425" rIns="91425" bIns="91425" anchor="t" anchorCtr="0">
            <a:spAutoFit/>
          </a:bodyPr>
          <a:lstStyle/>
          <a:p>
            <a:r>
              <a:rPr lang="en-US" sz="1200" b="1" i="0" u="none" strike="noStrike" cap="none" dirty="0">
                <a:solidFill>
                  <a:schemeClr val="dk1"/>
                </a:solidFill>
                <a:latin typeface="+mn-ea"/>
                <a:ea typeface="+mn-ea"/>
                <a:sym typeface="Arial"/>
              </a:rPr>
              <a:t>【手順１】</a:t>
            </a:r>
            <a:r>
              <a:rPr lang="ja-JP" altLang="en-US" sz="1200">
                <a:latin typeface="+mn-ea"/>
                <a:ea typeface="+mn-ea"/>
              </a:rPr>
              <a:t>平結び</a:t>
            </a:r>
            <a:r>
              <a:rPr lang="en-US" altLang="ja-JP" sz="1200" dirty="0">
                <a:latin typeface="+mn-ea"/>
                <a:ea typeface="+mn-ea"/>
              </a:rPr>
              <a:t>1</a:t>
            </a:r>
            <a:r>
              <a:rPr lang="ja-JP" altLang="en-US" sz="1200">
                <a:latin typeface="+mn-ea"/>
                <a:ea typeface="+mn-ea"/>
              </a:rPr>
              <a:t>回は、</a:t>
            </a:r>
            <a:r>
              <a:rPr lang="en-US" altLang="ja-JP" sz="1200" dirty="0">
                <a:latin typeface="+mn-ea"/>
                <a:ea typeface="+mn-ea"/>
              </a:rPr>
              <a:t>5</a:t>
            </a:r>
            <a:r>
              <a:rPr lang="ja-JP" altLang="en-US" sz="1200">
                <a:latin typeface="+mn-ea"/>
                <a:ea typeface="+mn-ea"/>
              </a:rPr>
              <a:t>ステップがあります。</a:t>
            </a:r>
            <a:endParaRPr lang="en-US" altLang="ja-JP" sz="1200" dirty="0">
              <a:latin typeface="+mn-ea"/>
              <a:ea typeface="+mn-ea"/>
            </a:endParaRPr>
          </a:p>
        </p:txBody>
      </p:sp>
      <p:sp>
        <p:nvSpPr>
          <p:cNvPr id="12" name="Google Shape;165;p2">
            <a:extLst>
              <a:ext uri="{FF2B5EF4-FFF2-40B4-BE49-F238E27FC236}">
                <a16:creationId xmlns:a16="http://schemas.microsoft.com/office/drawing/2014/main" xmlns="" id="{88CECC95-B99A-8D4C-6CE8-1FEEDCC68D1D}"/>
              </a:ext>
            </a:extLst>
          </p:cNvPr>
          <p:cNvSpPr txBox="1"/>
          <p:nvPr/>
        </p:nvSpPr>
        <p:spPr>
          <a:xfrm>
            <a:off x="12678776" y="1648396"/>
            <a:ext cx="5278949" cy="307736"/>
          </a:xfrm>
          <a:prstGeom prst="rect">
            <a:avLst/>
          </a:prstGeom>
          <a:solidFill>
            <a:schemeClr val="bg2">
              <a:lumMod val="20000"/>
              <a:lumOff val="80000"/>
            </a:schemeClr>
          </a:solid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r>
              <a:rPr lang="ja-JP" altLang="ja-JP" b="1">
                <a:latin typeface="HGMaruGothicMPRO" panose="020F0600000000000000" pitchFamily="34" charset="-128"/>
                <a:ea typeface="HGMaruGothicMPRO" panose="020F0600000000000000" pitchFamily="34" charset="-128"/>
              </a:rPr>
              <a:t>食事を楽しむために～簡単にできる嚥下訓練「パタカ体操」～</a:t>
            </a:r>
            <a:r>
              <a:rPr lang="ja-JP" altLang="ja-JP">
                <a:latin typeface="HGMaruGothicMPRO" panose="020F0600000000000000" pitchFamily="34" charset="-128"/>
                <a:ea typeface="HGMaruGothicMPRO" panose="020F0600000000000000" pitchFamily="34" charset="-128"/>
              </a:rPr>
              <a:t> </a:t>
            </a:r>
            <a:endParaRPr b="0" i="0" u="none" strike="noStrike" cap="none" dirty="0">
              <a:solidFill>
                <a:schemeClr val="dk1"/>
              </a:solidFill>
              <a:latin typeface="HGMaruGothicMPRO" panose="020F0600000000000000" pitchFamily="34" charset="-128"/>
              <a:ea typeface="HGMaruGothicMPRO" panose="020F0600000000000000" pitchFamily="34" charset="-128"/>
              <a:sym typeface="Arial"/>
            </a:endParaRPr>
          </a:p>
        </p:txBody>
      </p:sp>
      <p:sp>
        <p:nvSpPr>
          <p:cNvPr id="13" name="テキスト ボックス 12">
            <a:extLst>
              <a:ext uri="{FF2B5EF4-FFF2-40B4-BE49-F238E27FC236}">
                <a16:creationId xmlns:a16="http://schemas.microsoft.com/office/drawing/2014/main" xmlns="" id="{223349EE-BF48-A70B-E53D-E8B9E52DCD88}"/>
              </a:ext>
            </a:extLst>
          </p:cNvPr>
          <p:cNvSpPr txBox="1"/>
          <p:nvPr/>
        </p:nvSpPr>
        <p:spPr>
          <a:xfrm>
            <a:off x="12702953" y="2399653"/>
            <a:ext cx="5153205" cy="3600986"/>
          </a:xfrm>
          <a:prstGeom prst="rect">
            <a:avLst/>
          </a:prstGeom>
          <a:noFill/>
        </p:spPr>
        <p:txBody>
          <a:bodyPr wrap="square" rtlCol="0">
            <a:spAutoFit/>
          </a:bodyPr>
          <a:lstStyle/>
          <a:p>
            <a:r>
              <a:rPr lang="ja-JP" altLang="en-US" sz="1200" dirty="0">
                <a:latin typeface="HGMaruGothicMPRO" panose="020F0600000000000000" pitchFamily="34" charset="-128"/>
                <a:ea typeface="HGMaruGothicMPRO" panose="020F0600000000000000" pitchFamily="34" charset="-128"/>
              </a:rPr>
              <a:t>　</a:t>
            </a:r>
            <a:r>
              <a:rPr lang="ja-JP" altLang="ja-JP" sz="1200" dirty="0">
                <a:latin typeface="HGMaruGothicMPRO" panose="020F0600000000000000" pitchFamily="34" charset="-128"/>
                <a:ea typeface="HGMaruGothicMPRO" panose="020F0600000000000000" pitchFamily="34" charset="-128"/>
              </a:rPr>
              <a:t>私たちは当たり前のように言葉を話し、そして食事をとっています。言葉と食事を摂ることには密接な関係があります。喋る時に使う筋肉と食べる時に使う筋肉は同じなのです。</a:t>
            </a:r>
          </a:p>
          <a:p>
            <a:r>
              <a:rPr lang="ja-JP" altLang="en-US" sz="1200" dirty="0">
                <a:latin typeface="HGMaruGothicMPRO" panose="020F0600000000000000" pitchFamily="34" charset="-128"/>
                <a:ea typeface="HGMaruGothicMPRO" panose="020F0600000000000000" pitchFamily="34" charset="-128"/>
              </a:rPr>
              <a:t>　</a:t>
            </a:r>
            <a:r>
              <a:rPr lang="ja-JP" altLang="ja-JP" sz="1200" dirty="0">
                <a:latin typeface="HGMaruGothicMPRO" panose="020F0600000000000000" pitchFamily="34" charset="-128"/>
                <a:ea typeface="HGMaruGothicMPRO" panose="020F0600000000000000" pitchFamily="34" charset="-128"/>
              </a:rPr>
              <a:t>食事を食べる前の嚥下の準備体操としてよく「パ」、「タ」、「カ」の言葉を言う体操がよく使われます。「パ」は口唇音と呼ばれます。名前のとおり唇を使って発する音であり、「パ」を言うことにより、食べ物を口の中に取り込む際の唇の運動になります。「タ」は歯茎音と言われ、舌の先と上の歯の裏で作られます。「タ」を言うことにより、口の中の食べ物を口から喉へ送り込む際の舌の運動になります。「カ」は軟口蓋音と呼ばれています。食べ物を飲み込む際に鼻腔と咽頭が遮断されて食べ物を飲み込みますが、その際に遮断する役割をするのが、軟口蓋です。この働きを鼻咽腔閉鎖と呼びます。「カ」を言うことにより、軟口蓋の力の強化に繋がります。読んでいてお解りかもしれませんが「パ」と「タ」と「カ」は、「パ」は唇、「タ」は舌、「カ」は口の奥、喉の入口あたりで作られる音であり、これは食べ物が通る順番に相当します。</a:t>
            </a:r>
          </a:p>
          <a:p>
            <a:r>
              <a:rPr lang="ja-JP" altLang="ja-JP" sz="1200" dirty="0">
                <a:latin typeface="HGMaruGothicMPRO" panose="020F0600000000000000" pitchFamily="34" charset="-128"/>
                <a:ea typeface="HGMaruGothicMPRO" panose="020F0600000000000000" pitchFamily="34" charset="-128"/>
              </a:rPr>
              <a:t>　「パタカ体操」を食前に行うと準備体操になり、飲み込みをスムーズにするとも言われています。食前に「パタカ」を繰り返して言ってみると良いでしょう。</a:t>
            </a:r>
          </a:p>
        </p:txBody>
      </p:sp>
      <p:pic>
        <p:nvPicPr>
          <p:cNvPr id="14" name="図 13">
            <a:extLst>
              <a:ext uri="{FF2B5EF4-FFF2-40B4-BE49-F238E27FC236}">
                <a16:creationId xmlns:a16="http://schemas.microsoft.com/office/drawing/2014/main" xmlns="" id="{0BECB349-2B08-019D-E35C-D2EAF518EFE7}"/>
              </a:ext>
            </a:extLst>
          </p:cNvPr>
          <p:cNvPicPr>
            <a:picLocks noChangeAspect="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2691216" y="6015457"/>
            <a:ext cx="5176680" cy="2859431"/>
          </a:xfrm>
          <a:prstGeom prst="rect">
            <a:avLst/>
          </a:prstGeom>
          <a:noFill/>
          <a:ln>
            <a:noFill/>
          </a:ln>
        </p:spPr>
      </p:pic>
      <p:sp>
        <p:nvSpPr>
          <p:cNvPr id="16" name="Google Shape;165;p2">
            <a:extLst>
              <a:ext uri="{FF2B5EF4-FFF2-40B4-BE49-F238E27FC236}">
                <a16:creationId xmlns:a16="http://schemas.microsoft.com/office/drawing/2014/main" xmlns="" id="{27C179EE-BA83-F803-49EE-DE6E1F004096}"/>
              </a:ext>
            </a:extLst>
          </p:cNvPr>
          <p:cNvSpPr txBox="1"/>
          <p:nvPr/>
        </p:nvSpPr>
        <p:spPr>
          <a:xfrm>
            <a:off x="18417964" y="3270033"/>
            <a:ext cx="3946872" cy="307736"/>
          </a:xfrm>
          <a:prstGeom prst="rect">
            <a:avLst/>
          </a:prstGeom>
          <a:solidFill>
            <a:schemeClr val="bg2">
              <a:lumMod val="20000"/>
              <a:lumOff val="80000"/>
            </a:schemeClr>
          </a:solidFill>
          <a:ln w="28575" cap="flat" cmpd="sng">
            <a:noFill/>
            <a:prstDash val="solid"/>
            <a:round/>
            <a:headEnd type="none" w="sm" len="sm"/>
            <a:tailEnd type="none" w="sm" len="sm"/>
          </a:ln>
        </p:spPr>
        <p:txBody>
          <a:bodyPr spcFirstLastPara="1" wrap="square" lIns="91425" tIns="45700" rIns="91425" bIns="45700" anchor="t" anchorCtr="0">
            <a:spAutoFit/>
          </a:bodyPr>
          <a:lstStyle/>
          <a:p>
            <a:pPr lvl="0"/>
            <a:r>
              <a:rPr lang="ja-JP" altLang="ja-JP" b="1">
                <a:latin typeface="HGMaruGothicMPRO" panose="020F0600000000000000" pitchFamily="34" charset="-128"/>
                <a:ea typeface="HGMaruGothicMPRO" panose="020F0600000000000000" pitchFamily="34" charset="-128"/>
              </a:rPr>
              <a:t>「認知症の嚥下障害にどう対応しますか？」</a:t>
            </a:r>
            <a:r>
              <a:rPr lang="ja-JP" altLang="ja-JP">
                <a:latin typeface="HGMaruGothicMPRO" panose="020F0600000000000000" pitchFamily="34" charset="-128"/>
                <a:ea typeface="HGMaruGothicMPRO" panose="020F0600000000000000" pitchFamily="34" charset="-128"/>
              </a:rPr>
              <a:t> </a:t>
            </a:r>
            <a:endParaRPr b="0" i="0" u="none" strike="noStrike" cap="none" dirty="0">
              <a:solidFill>
                <a:schemeClr val="dk1"/>
              </a:solidFill>
              <a:latin typeface="HGMaruGothicMPRO" panose="020F0600000000000000" pitchFamily="34" charset="-128"/>
              <a:ea typeface="HGMaruGothicMPRO" panose="020F0600000000000000" pitchFamily="34" charset="-128"/>
              <a:sym typeface="Arial"/>
            </a:endParaRPr>
          </a:p>
        </p:txBody>
      </p:sp>
      <p:sp>
        <p:nvSpPr>
          <p:cNvPr id="17" name="テキスト ボックス 16">
            <a:extLst>
              <a:ext uri="{FF2B5EF4-FFF2-40B4-BE49-F238E27FC236}">
                <a16:creationId xmlns:a16="http://schemas.microsoft.com/office/drawing/2014/main" xmlns="" id="{E22D4FF2-902A-DB44-1CCF-A94F484EFC95}"/>
              </a:ext>
            </a:extLst>
          </p:cNvPr>
          <p:cNvSpPr txBox="1"/>
          <p:nvPr/>
        </p:nvSpPr>
        <p:spPr>
          <a:xfrm>
            <a:off x="17957725" y="3697802"/>
            <a:ext cx="5109967" cy="1384995"/>
          </a:xfrm>
          <a:prstGeom prst="rect">
            <a:avLst/>
          </a:prstGeom>
          <a:noFill/>
        </p:spPr>
        <p:txBody>
          <a:bodyPr wrap="square" rtlCol="0">
            <a:spAutoFit/>
          </a:bodyPr>
          <a:lstStyle/>
          <a:p>
            <a:r>
              <a:rPr lang="ja-JP" altLang="ja-JP" sz="1200">
                <a:latin typeface="HGMaruGothicMPRO" panose="020F0600000000000000" pitchFamily="34" charset="-128"/>
                <a:ea typeface="HGMaruGothicMPRO" panose="020F0600000000000000" pitchFamily="34" charset="-128"/>
              </a:rPr>
              <a:t>　認知症にはアルツハイマー型認知症、血管性認知症、レビー小体型認知症、前頭側頭型認知症があります。それぞれ特徴はありますが、発症の初期から中期には摂食</a:t>
            </a:r>
            <a:r>
              <a:rPr lang="en-US" altLang="ja-JP" sz="1200" dirty="0">
                <a:latin typeface="HGMaruGothicMPRO" panose="020F0600000000000000" pitchFamily="34" charset="-128"/>
                <a:ea typeface="HGMaruGothicMPRO" panose="020F0600000000000000" pitchFamily="34" charset="-128"/>
              </a:rPr>
              <a:t>(</a:t>
            </a:r>
            <a:r>
              <a:rPr lang="ja-JP" altLang="ja-JP" sz="1200">
                <a:latin typeface="HGMaruGothicMPRO" panose="020F0600000000000000" pitchFamily="34" charset="-128"/>
                <a:ea typeface="HGMaruGothicMPRO" panose="020F0600000000000000" pitchFamily="34" charset="-128"/>
              </a:rPr>
              <a:t>主に食べ物を認識する、食事の動作がうまくできなくなるなど</a:t>
            </a:r>
            <a:r>
              <a:rPr lang="en-US" altLang="ja-JP" sz="1200" dirty="0">
                <a:latin typeface="HGMaruGothicMPRO" panose="020F0600000000000000" pitchFamily="34" charset="-128"/>
                <a:ea typeface="HGMaruGothicMPRO" panose="020F0600000000000000" pitchFamily="34" charset="-128"/>
              </a:rPr>
              <a:t>)</a:t>
            </a:r>
            <a:r>
              <a:rPr lang="ja-JP" altLang="ja-JP" sz="1200">
                <a:latin typeface="HGMaruGothicMPRO" panose="020F0600000000000000" pitchFamily="34" charset="-128"/>
                <a:ea typeface="HGMaruGothicMPRO" panose="020F0600000000000000" pitchFamily="34" charset="-128"/>
              </a:rPr>
              <a:t>の問題が起ります。後期から終末期では飲み込みがうまくできなくなる喉の問題に集約されてきます。そのため誤嚥・窒息を予防するための嚥下方法の検討や経口以外での栄養・水分摂取方法が必要となってきます。 </a:t>
            </a:r>
            <a:endParaRPr kumimoji="1" lang="ja-JP" altLang="en-US" sz="1200">
              <a:latin typeface="HGMaruGothicMPRO" panose="020F0600000000000000" pitchFamily="34" charset="-128"/>
              <a:ea typeface="HGMaruGothicMPRO" panose="020F0600000000000000" pitchFamily="34" charset="-128"/>
            </a:endParaRPr>
          </a:p>
        </p:txBody>
      </p:sp>
      <p:pic>
        <p:nvPicPr>
          <p:cNvPr id="18" name="図 17" descr="タイムライン&#10;&#10;中程度の精度で自動的に生成された説明">
            <a:extLst>
              <a:ext uri="{FF2B5EF4-FFF2-40B4-BE49-F238E27FC236}">
                <a16:creationId xmlns:a16="http://schemas.microsoft.com/office/drawing/2014/main" xmlns="" id="{21722658-2C1D-6812-6CF3-E3B75B55CDA7}"/>
              </a:ext>
            </a:extLst>
          </p:cNvPr>
          <p:cNvPicPr>
            <a:picLocks noChangeAspect="1"/>
          </p:cNvPicPr>
          <p:nvPr/>
        </p:nvPicPr>
        <p:blipFill>
          <a:blip r:embed="rId13"/>
          <a:stretch>
            <a:fillRect/>
          </a:stretch>
        </p:blipFill>
        <p:spPr>
          <a:xfrm>
            <a:off x="17943697" y="5273902"/>
            <a:ext cx="5276661" cy="3600986"/>
          </a:xfrm>
          <a:prstGeom prst="rect">
            <a:avLst/>
          </a:prstGeom>
        </p:spPr>
      </p:pic>
      <p:sp>
        <p:nvSpPr>
          <p:cNvPr id="20" name="Google Shape;165;p2">
            <a:extLst>
              <a:ext uri="{FF2B5EF4-FFF2-40B4-BE49-F238E27FC236}">
                <a16:creationId xmlns:a16="http://schemas.microsoft.com/office/drawing/2014/main" xmlns="" id="{C2DDFC01-CF2E-A22E-F91A-875CA30B6623}"/>
              </a:ext>
            </a:extLst>
          </p:cNvPr>
          <p:cNvSpPr txBox="1"/>
          <p:nvPr/>
        </p:nvSpPr>
        <p:spPr>
          <a:xfrm>
            <a:off x="13624657" y="9318409"/>
            <a:ext cx="3309795" cy="307736"/>
          </a:xfrm>
          <a:prstGeom prst="rect">
            <a:avLst/>
          </a:prstGeom>
          <a:solidFill>
            <a:schemeClr val="bg2">
              <a:lumMod val="20000"/>
              <a:lumOff val="80000"/>
            </a:schemeClr>
          </a:solid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r>
              <a:rPr lang="ja-JP" altLang="en-US" b="1" i="0" u="none" strike="noStrike" cap="none">
                <a:solidFill>
                  <a:schemeClr val="dk1"/>
                </a:solidFill>
                <a:latin typeface="HGMaruGothicMPRO" panose="020F0600000000000000" pitchFamily="34" charset="-128"/>
                <a:ea typeface="HGMaruGothicMPRO" panose="020F0600000000000000" pitchFamily="34" charset="-128"/>
                <a:sym typeface="Arial"/>
              </a:rPr>
              <a:t>ケース紹介：認知症の摂食・嚥下障害</a:t>
            </a:r>
            <a:endParaRPr b="1" i="0" u="none" strike="noStrike" cap="none" dirty="0">
              <a:solidFill>
                <a:schemeClr val="dk1"/>
              </a:solidFill>
              <a:latin typeface="HGMaruGothicMPRO" panose="020F0600000000000000" pitchFamily="34" charset="-128"/>
              <a:ea typeface="HGMaruGothicMPRO" panose="020F0600000000000000" pitchFamily="34" charset="-128"/>
              <a:sym typeface="Arial"/>
            </a:endParaRPr>
          </a:p>
        </p:txBody>
      </p:sp>
      <p:sp>
        <p:nvSpPr>
          <p:cNvPr id="21" name="Google Shape;165;p2">
            <a:extLst>
              <a:ext uri="{FF2B5EF4-FFF2-40B4-BE49-F238E27FC236}">
                <a16:creationId xmlns:a16="http://schemas.microsoft.com/office/drawing/2014/main" xmlns="" id="{9B006042-209C-A3CB-6AF8-29891D080EE8}"/>
              </a:ext>
            </a:extLst>
          </p:cNvPr>
          <p:cNvSpPr txBox="1"/>
          <p:nvPr/>
        </p:nvSpPr>
        <p:spPr>
          <a:xfrm>
            <a:off x="19260775" y="9318409"/>
            <a:ext cx="3015015" cy="523180"/>
          </a:xfrm>
          <a:prstGeom prst="rect">
            <a:avLst/>
          </a:prstGeom>
          <a:solidFill>
            <a:schemeClr val="bg2">
              <a:lumMod val="20000"/>
              <a:lumOff val="80000"/>
            </a:schemeClr>
          </a:solid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r>
              <a:rPr kumimoji="1" lang="ja-JP" altLang="en-US">
                <a:latin typeface="HGMaruGothicMPRO" panose="020F0600000000000000" pitchFamily="34" charset="-128"/>
                <a:ea typeface="HGMaruGothicMPRO" panose="020F0600000000000000" pitchFamily="34" charset="-128"/>
              </a:rPr>
              <a:t>言語聴覚士の仕事　　野本恵司氏</a:t>
            </a:r>
          </a:p>
          <a:p>
            <a:pPr lvl="0"/>
            <a:r>
              <a:rPr lang="ja-JP" altLang="ja-JP" b="1">
                <a:latin typeface="HGMaruGothicMPRO" panose="020F0600000000000000" pitchFamily="34" charset="-128"/>
                <a:ea typeface="HGMaruGothicMPRO" panose="020F0600000000000000" pitchFamily="34" charset="-128"/>
              </a:rPr>
              <a:t>嚥下リハビリとの出会い </a:t>
            </a:r>
            <a:endParaRPr b="1" i="0" u="none" strike="noStrike" cap="none" dirty="0">
              <a:solidFill>
                <a:schemeClr val="dk1"/>
              </a:solidFill>
              <a:latin typeface="HGMaruGothicMPRO" panose="020F0600000000000000" pitchFamily="34" charset="-128"/>
              <a:ea typeface="HGMaruGothicMPRO" panose="020F0600000000000000" pitchFamily="34" charset="-128"/>
              <a:sym typeface="Arial"/>
            </a:endParaRPr>
          </a:p>
        </p:txBody>
      </p:sp>
      <p:sp>
        <p:nvSpPr>
          <p:cNvPr id="23" name="Rectangle 2">
            <a:extLst>
              <a:ext uri="{FF2B5EF4-FFF2-40B4-BE49-F238E27FC236}">
                <a16:creationId xmlns:a16="http://schemas.microsoft.com/office/drawing/2014/main" xmlns="" id="{40CFE55A-285B-2BA8-ED93-A80DBBF7C79C}"/>
              </a:ext>
            </a:extLst>
          </p:cNvPr>
          <p:cNvSpPr>
            <a:spLocks noChangeArrowheads="1"/>
          </p:cNvSpPr>
          <p:nvPr/>
        </p:nvSpPr>
        <p:spPr bwMode="auto">
          <a:xfrm>
            <a:off x="12890974" y="9690488"/>
            <a:ext cx="4811134"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　</a:t>
            </a:r>
            <a:r>
              <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私が経験した患者さんを紹介します。</a:t>
            </a:r>
            <a:r>
              <a:rPr kumimoji="0" lang="ja-JP" altLang="en-US"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掲載はご本人およびご家族からの許可を得ております。ありがとうございます。</a:t>
            </a:r>
            <a:endParaRPr kumimoji="0" lang="en-US" altLang="ja-JP" sz="1200" b="0" i="0" u="none" strike="noStrike" cap="none" normalizeH="0" baseline="0" dirty="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患者</a:t>
            </a:r>
            <a:r>
              <a:rPr kumimoji="0" lang="ja-JP" altLang="en-US"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さん</a:t>
            </a:r>
            <a:r>
              <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はアルツハイマー型認知症後期の方です。経口からの栄養・水分摂取が困難なので、入院時先より代替栄養の検討の依頼がありました。</a:t>
            </a:r>
            <a:endPar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endParaRPr>
          </a:p>
        </p:txBody>
      </p:sp>
      <p:pic>
        <p:nvPicPr>
          <p:cNvPr id="1025" name="図 3">
            <a:extLst>
              <a:ext uri="{FF2B5EF4-FFF2-40B4-BE49-F238E27FC236}">
                <a16:creationId xmlns:a16="http://schemas.microsoft.com/office/drawing/2014/main" xmlns="" id="{B833A745-4AD3-E520-E884-FF574F21293D}"/>
              </a:ext>
            </a:extLst>
          </p:cNvPr>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13316901" y="10849774"/>
            <a:ext cx="3505999" cy="1999901"/>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Rectangle 3">
            <a:extLst>
              <a:ext uri="{FF2B5EF4-FFF2-40B4-BE49-F238E27FC236}">
                <a16:creationId xmlns:a16="http://schemas.microsoft.com/office/drawing/2014/main" xmlns="" id="{9B001531-174C-B065-9AA4-2D4AD5FDABE6}"/>
              </a:ext>
            </a:extLst>
          </p:cNvPr>
          <p:cNvSpPr>
            <a:spLocks noChangeArrowheads="1"/>
          </p:cNvSpPr>
          <p:nvPr/>
        </p:nvSpPr>
        <p:spPr bwMode="auto">
          <a:xfrm>
            <a:off x="12944577" y="13025716"/>
            <a:ext cx="4800124"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　嚥下機能の評価に伺いましたが、抵抗が強く、私が飲み物を口に持っていくと手が出てきてしまい飲んでもらえませんでした。</a:t>
            </a:r>
            <a:endParaRPr kumimoji="0" lang="en-US" altLang="ja-JP" sz="1200" b="0" i="0" u="none" strike="noStrike" cap="none" normalizeH="0" baseline="0" dirty="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a:solidFill>
                  <a:schemeClr val="tx1"/>
                </a:solidFill>
                <a:latin typeface="HGMaruGothicMPRO" panose="020F0600000000000000" pitchFamily="34" charset="-128"/>
                <a:ea typeface="HGMaruGothicMPRO" panose="020F0600000000000000" pitchFamily="34" charset="-128"/>
                <a:cs typeface="Times New Roman" panose="02020603050405020304" pitchFamily="18" charset="0"/>
              </a:rPr>
              <a:t>　</a:t>
            </a:r>
            <a:r>
              <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原因を探ったところ、前病院で手を拘束されて、強制的に食べさせられていたので、食事に対する拒否が強いことがわかりました。アプローチとして、声かけや肩に触れるなどをして介助者の顔に注意を引きつける、視線を合わせるなど</a:t>
            </a:r>
            <a:r>
              <a:rPr kumimoji="0" lang="ja-JP" altLang="en-US"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a:t>
            </a:r>
            <a:r>
              <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介助に安心感を持たせることを心がけました。</a:t>
            </a:r>
            <a:endParaRPr kumimoji="0" lang="en-US" altLang="ja-JP" sz="1200" b="0" i="0" u="none" strike="noStrike" cap="none" normalizeH="0" baseline="0" dirty="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a:solidFill>
                  <a:schemeClr val="tx1"/>
                </a:solidFill>
                <a:latin typeface="HGMaruGothicMPRO" panose="020F0600000000000000" pitchFamily="34" charset="-128"/>
                <a:ea typeface="HGMaruGothicMPRO" panose="020F0600000000000000" pitchFamily="34" charset="-128"/>
                <a:cs typeface="Times New Roman" panose="02020603050405020304" pitchFamily="18" charset="0"/>
              </a:rPr>
              <a:t>　</a:t>
            </a:r>
            <a:r>
              <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結果的に口から食べることが可能となり、療養型の病院へ代替栄養をすることなく転院となりました。</a:t>
            </a:r>
            <a:endPar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　認知症を伴う嚥下障害の患者様へのアプローチは様々です。</a:t>
            </a:r>
            <a:endParaRPr kumimoji="0" lang="en-US" altLang="ja-JP" sz="1200" b="0" i="0" u="none" strike="noStrike" cap="none" normalizeH="0" baseline="0" dirty="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cs typeface="Times New Roman" panose="02020603050405020304" pitchFamily="18" charset="0"/>
              </a:rPr>
              <a:t>しかし問題を捉えることで、口から食べられる患者が多いのも事実です。諦めないで接していきたいものです。</a:t>
            </a:r>
            <a:endParaRPr kumimoji="0" lang="ja-JP" altLang="ja-JP" sz="1200" b="0" i="0" u="none" strike="noStrike" cap="none" normalizeH="0" baseline="0">
              <a:ln>
                <a:noFill/>
              </a:ln>
              <a:solidFill>
                <a:schemeClr val="tx1"/>
              </a:solidFill>
              <a:effectLst/>
              <a:latin typeface="HGMaruGothicMPRO" panose="020F0600000000000000" pitchFamily="34" charset="-128"/>
              <a:ea typeface="HGMaruGothicMPRO" panose="020F0600000000000000" pitchFamily="34" charset="-128"/>
            </a:endParaRPr>
          </a:p>
        </p:txBody>
      </p:sp>
      <p:sp>
        <p:nvSpPr>
          <p:cNvPr id="25" name="テキスト ボックス 24">
            <a:extLst>
              <a:ext uri="{FF2B5EF4-FFF2-40B4-BE49-F238E27FC236}">
                <a16:creationId xmlns:a16="http://schemas.microsoft.com/office/drawing/2014/main" xmlns="" id="{4A730128-3F2E-F455-E1D1-D87D6E357D31}"/>
              </a:ext>
            </a:extLst>
          </p:cNvPr>
          <p:cNvSpPr txBox="1"/>
          <p:nvPr/>
        </p:nvSpPr>
        <p:spPr>
          <a:xfrm>
            <a:off x="18000318" y="9970259"/>
            <a:ext cx="5146477" cy="3970318"/>
          </a:xfrm>
          <a:prstGeom prst="rect">
            <a:avLst/>
          </a:prstGeom>
          <a:noFill/>
        </p:spPr>
        <p:txBody>
          <a:bodyPr wrap="square" rtlCol="0">
            <a:spAutoFit/>
          </a:bodyPr>
          <a:lstStyle/>
          <a:p>
            <a:r>
              <a:rPr lang="ja-JP" altLang="ja-JP" sz="1200">
                <a:latin typeface="HGMaruGothicMPRO" panose="020F0600000000000000" pitchFamily="34" charset="-128"/>
                <a:ea typeface="HGMaruGothicMPRO" panose="020F0600000000000000" pitchFamily="34" charset="-128"/>
              </a:rPr>
              <a:t>　私が言語聴覚士</a:t>
            </a:r>
            <a:r>
              <a:rPr lang="en-US" altLang="ja-JP" sz="1200" dirty="0">
                <a:latin typeface="HGMaruGothicMPRO" panose="020F0600000000000000" pitchFamily="34" charset="-128"/>
                <a:ea typeface="HGMaruGothicMPRO" panose="020F0600000000000000" pitchFamily="34" charset="-128"/>
              </a:rPr>
              <a:t>(</a:t>
            </a:r>
            <a:r>
              <a:rPr lang="ja-JP" altLang="ja-JP" sz="1200">
                <a:latin typeface="HGMaruGothicMPRO" panose="020F0600000000000000" pitchFamily="34" charset="-128"/>
                <a:ea typeface="HGMaruGothicMPRO" panose="020F0600000000000000" pitchFamily="34" charset="-128"/>
              </a:rPr>
              <a:t>以下、</a:t>
            </a:r>
            <a:r>
              <a:rPr lang="en-US" altLang="ja-JP" sz="1200" dirty="0">
                <a:latin typeface="HGMaruGothicMPRO" panose="020F0600000000000000" pitchFamily="34" charset="-128"/>
                <a:ea typeface="HGMaruGothicMPRO" panose="020F0600000000000000" pitchFamily="34" charset="-128"/>
              </a:rPr>
              <a:t>ST)</a:t>
            </a:r>
            <a:r>
              <a:rPr lang="ja-JP" altLang="ja-JP" sz="1200">
                <a:latin typeface="HGMaruGothicMPRO" panose="020F0600000000000000" pitchFamily="34" charset="-128"/>
                <a:ea typeface="HGMaruGothicMPRO" panose="020F0600000000000000" pitchFamily="34" charset="-128"/>
              </a:rPr>
              <a:t>という仕事を知ったのは、大学時代の病院でのアルバイトがきっかけでした。病院内の見回りの際にパーキンソン病の患者様と出会いました。当時の私は経済学部の一大学生でしたので、言語障害に対する知識は無く、パーキンソン病の患者様と話をしたのですが、言葉を話すための筋肉の動きに問題があるのか、何を言っているのか全く理解できませんでした。</a:t>
            </a:r>
            <a:endParaRPr lang="en-US" altLang="ja-JP" sz="1200" dirty="0">
              <a:latin typeface="HGMaruGothicMPRO" panose="020F0600000000000000" pitchFamily="34" charset="-128"/>
              <a:ea typeface="HGMaruGothicMPRO" panose="020F0600000000000000" pitchFamily="34" charset="-128"/>
            </a:endParaRPr>
          </a:p>
          <a:p>
            <a:r>
              <a:rPr lang="en-US" altLang="ja-JP" sz="1200" dirty="0">
                <a:latin typeface="HGMaruGothicMPRO" panose="020F0600000000000000" pitchFamily="34" charset="-128"/>
                <a:ea typeface="HGMaruGothicMPRO" panose="020F0600000000000000" pitchFamily="34" charset="-128"/>
              </a:rPr>
              <a:t> </a:t>
            </a:r>
            <a:r>
              <a:rPr lang="ja-JP" altLang="ja-JP" sz="1200">
                <a:latin typeface="HGMaruGothicMPRO" panose="020F0600000000000000" pitchFamily="34" charset="-128"/>
                <a:ea typeface="HGMaruGothicMPRO" panose="020F0600000000000000" pitchFamily="34" charset="-128"/>
              </a:rPr>
              <a:t>その後、病院の職員から</a:t>
            </a:r>
            <a:r>
              <a:rPr lang="en-US" altLang="ja-JP" sz="1200" dirty="0">
                <a:latin typeface="HGMaruGothicMPRO" panose="020F0600000000000000" pitchFamily="34" charset="-128"/>
                <a:ea typeface="HGMaruGothicMPRO" panose="020F0600000000000000" pitchFamily="34" charset="-128"/>
              </a:rPr>
              <a:t>ST</a:t>
            </a:r>
            <a:r>
              <a:rPr lang="ja-JP" altLang="ja-JP" sz="1200">
                <a:latin typeface="HGMaruGothicMPRO" panose="020F0600000000000000" pitchFamily="34" charset="-128"/>
                <a:ea typeface="HGMaruGothicMPRO" panose="020F0600000000000000" pitchFamily="34" charset="-128"/>
              </a:rPr>
              <a:t>という職業を紹介され、大学卒業後、１年の社会人経験を経て、</a:t>
            </a:r>
            <a:r>
              <a:rPr lang="en-US" altLang="ja-JP" sz="1200" dirty="0">
                <a:latin typeface="HGMaruGothicMPRO" panose="020F0600000000000000" pitchFamily="34" charset="-128"/>
                <a:ea typeface="HGMaruGothicMPRO" panose="020F0600000000000000" pitchFamily="34" charset="-128"/>
              </a:rPr>
              <a:t>ST</a:t>
            </a:r>
            <a:r>
              <a:rPr lang="ja-JP" altLang="ja-JP" sz="1200">
                <a:latin typeface="HGMaruGothicMPRO" panose="020F0600000000000000" pitchFamily="34" charset="-128"/>
                <a:ea typeface="HGMaruGothicMPRO" panose="020F0600000000000000" pitchFamily="34" charset="-128"/>
              </a:rPr>
              <a:t>養成の専門学校に入学しました。臨床実習で聖隷三方原病院へ約１ヵ月間通ったのですが、この臨床実習がまさに「嚥下障害、嚥下リハビリ」との出会いでした。臨床実習のアドバイザーが嚥下リハビリで有名な</a:t>
            </a:r>
            <a:r>
              <a:rPr lang="en-US" altLang="ja-JP" sz="1200" dirty="0">
                <a:latin typeface="HGMaruGothicMPRO" panose="020F0600000000000000" pitchFamily="34" charset="-128"/>
                <a:ea typeface="HGMaruGothicMPRO" panose="020F0600000000000000" pitchFamily="34" charset="-128"/>
              </a:rPr>
              <a:t>ST</a:t>
            </a:r>
            <a:r>
              <a:rPr lang="ja-JP" altLang="ja-JP" sz="1200">
                <a:latin typeface="HGMaruGothicMPRO" panose="020F0600000000000000" pitchFamily="34" charset="-128"/>
                <a:ea typeface="HGMaruGothicMPRO" panose="020F0600000000000000" pitchFamily="34" charset="-128"/>
              </a:rPr>
              <a:t>の小島千枝子先生だったのです。小島先生との実習でのやりとり、実際の嚥下障害に対する臨床経験を経て、嚥下リハビリの魅力に憑りつかれていきました。</a:t>
            </a:r>
            <a:endParaRPr lang="en-US" altLang="ja-JP" sz="1200" dirty="0">
              <a:latin typeface="HGMaruGothicMPRO" panose="020F0600000000000000" pitchFamily="34" charset="-128"/>
              <a:ea typeface="HGMaruGothicMPRO" panose="020F0600000000000000" pitchFamily="34" charset="-128"/>
            </a:endParaRPr>
          </a:p>
          <a:p>
            <a:r>
              <a:rPr lang="en-US" altLang="ja-JP" sz="1200" dirty="0">
                <a:latin typeface="HGMaruGothicMPRO" panose="020F0600000000000000" pitchFamily="34" charset="-128"/>
                <a:ea typeface="HGMaruGothicMPRO" panose="020F0600000000000000" pitchFamily="34" charset="-128"/>
              </a:rPr>
              <a:t> </a:t>
            </a:r>
            <a:r>
              <a:rPr lang="ja-JP" altLang="ja-JP" sz="1200">
                <a:latin typeface="HGMaruGothicMPRO" panose="020F0600000000000000" pitchFamily="34" charset="-128"/>
                <a:ea typeface="HGMaruGothicMPRO" panose="020F0600000000000000" pitchFamily="34" charset="-128"/>
              </a:rPr>
              <a:t>専門学校卒業後、急性期病院へ就職しました。当時はまだ嚥下リハビリの普及が院内ではさほどなく、ＳＴとして患者様のためにという思いで嚥下障害に対する知識や嚥下リハビリの普及に努めたことを覚えています。院内発表、学会発表、論文執筆、そして嚥下リハビリの研究のための大学院への進学と知識を得るために貪欲であったと思います。</a:t>
            </a:r>
            <a:endParaRPr lang="en-US" altLang="ja-JP" sz="1200" dirty="0">
              <a:latin typeface="HGMaruGothicMPRO" panose="020F0600000000000000" pitchFamily="34" charset="-128"/>
              <a:ea typeface="HGMaruGothicMPRO" panose="020F0600000000000000" pitchFamily="34" charset="-128"/>
            </a:endParaRPr>
          </a:p>
          <a:p>
            <a:r>
              <a:rPr lang="en-US" altLang="ja-JP" sz="1200" dirty="0">
                <a:latin typeface="HGMaruGothicMPRO" panose="020F0600000000000000" pitchFamily="34" charset="-128"/>
                <a:ea typeface="HGMaruGothicMPRO" panose="020F0600000000000000" pitchFamily="34" charset="-128"/>
              </a:rPr>
              <a:t> </a:t>
            </a:r>
            <a:r>
              <a:rPr lang="ja-JP" altLang="ja-JP" sz="1200">
                <a:latin typeface="HGMaruGothicMPRO" panose="020F0600000000000000" pitchFamily="34" charset="-128"/>
                <a:ea typeface="HGMaruGothicMPRO" panose="020F0600000000000000" pitchFamily="34" charset="-128"/>
              </a:rPr>
              <a:t>現在、私は大学教員としてＳＴを目指す学生達に嚥下障害の講義を行っています。個人的には「認知症の摂食嚥下障害」に興味があり、現在も勉強を進めています </a:t>
            </a:r>
            <a:endParaRPr kumimoji="1" lang="ja-JP" altLang="en-US" sz="1200">
              <a:latin typeface="HGMaruGothicMPRO" panose="020F0600000000000000" pitchFamily="34" charset="-128"/>
              <a:ea typeface="HGMaruGothicMPRO" panose="020F0600000000000000" pitchFamily="34" charset="-128"/>
            </a:endParaRPr>
          </a:p>
        </p:txBody>
      </p:sp>
      <p:sp>
        <p:nvSpPr>
          <p:cNvPr id="42" name="テキスト ボックス 41">
            <a:extLst>
              <a:ext uri="{FF2B5EF4-FFF2-40B4-BE49-F238E27FC236}">
                <a16:creationId xmlns:a16="http://schemas.microsoft.com/office/drawing/2014/main" xmlns="" id="{CF1FA7DF-C6A2-65E4-AA2F-073DABDF83B7}"/>
              </a:ext>
            </a:extLst>
          </p:cNvPr>
          <p:cNvSpPr txBox="1"/>
          <p:nvPr/>
        </p:nvSpPr>
        <p:spPr>
          <a:xfrm>
            <a:off x="13565354" y="2005183"/>
            <a:ext cx="4852610" cy="307777"/>
          </a:xfrm>
          <a:prstGeom prst="rect">
            <a:avLst/>
          </a:prstGeom>
          <a:noFill/>
        </p:spPr>
        <p:txBody>
          <a:bodyPr wrap="none" rtlCol="0">
            <a:spAutoFit/>
          </a:bodyPr>
          <a:lstStyle/>
          <a:p>
            <a:r>
              <a:rPr kumimoji="1" lang="ja-JP" altLang="en-US"/>
              <a:t>野本　恵司（東海学院大学人間関係学部心理学科講師）</a:t>
            </a:r>
          </a:p>
        </p:txBody>
      </p:sp>
      <p:pic>
        <p:nvPicPr>
          <p:cNvPr id="43" name="Picture 2" descr="高齢者のお口の健康｜お口の健康情報ナビ｜JFOHP::日本口腔保健 ...">
            <a:extLst>
              <a:ext uri="{FF2B5EF4-FFF2-40B4-BE49-F238E27FC236}">
                <a16:creationId xmlns:a16="http://schemas.microsoft.com/office/drawing/2014/main" xmlns="" id="{154AD8E3-82F0-857F-2461-B2A480B4FEF1}"/>
              </a:ext>
            </a:extLst>
          </p:cNvPr>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18519531" y="1609624"/>
            <a:ext cx="3845306" cy="1230110"/>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テキスト ボックス 43">
            <a:extLst>
              <a:ext uri="{FF2B5EF4-FFF2-40B4-BE49-F238E27FC236}">
                <a16:creationId xmlns:a16="http://schemas.microsoft.com/office/drawing/2014/main" xmlns="" id="{CE4166CA-F757-9148-3D71-B89BB22129DD}"/>
              </a:ext>
            </a:extLst>
          </p:cNvPr>
          <p:cNvSpPr txBox="1"/>
          <p:nvPr/>
        </p:nvSpPr>
        <p:spPr>
          <a:xfrm>
            <a:off x="21051656" y="2818658"/>
            <a:ext cx="2037737" cy="253916"/>
          </a:xfrm>
          <a:prstGeom prst="rect">
            <a:avLst/>
          </a:prstGeom>
          <a:noFill/>
        </p:spPr>
        <p:txBody>
          <a:bodyPr wrap="none" rtlCol="0">
            <a:spAutoFit/>
          </a:bodyPr>
          <a:lstStyle/>
          <a:p>
            <a:r>
              <a:rPr kumimoji="1" lang="en-US" altLang="ja-JP" sz="1050" dirty="0" err="1">
                <a:latin typeface="HGMaruGothicMPRO" panose="020F0600000000000000" pitchFamily="34" charset="-128"/>
                <a:ea typeface="HGMaruGothicMPRO" panose="020F0600000000000000" pitchFamily="34" charset="-128"/>
              </a:rPr>
              <a:t>Jfohp.or.jp</a:t>
            </a:r>
            <a:r>
              <a:rPr kumimoji="1" lang="en-US" altLang="ja-JP" sz="1050" dirty="0">
                <a:latin typeface="HGMaruGothicMPRO" panose="020F0600000000000000" pitchFamily="34" charset="-128"/>
                <a:ea typeface="HGMaruGothicMPRO" panose="020F0600000000000000" pitchFamily="34" charset="-128"/>
              </a:rPr>
              <a:t> </a:t>
            </a:r>
            <a:r>
              <a:rPr kumimoji="1" lang="ja-JP" altLang="en-US" sz="1050">
                <a:latin typeface="HGMaruGothicMPRO" panose="020F0600000000000000" pitchFamily="34" charset="-128"/>
                <a:ea typeface="HGMaruGothicMPRO" panose="020F0600000000000000" pitchFamily="34" charset="-128"/>
              </a:rPr>
              <a:t>日本口腔保健協会</a:t>
            </a:r>
          </a:p>
        </p:txBody>
      </p:sp>
      <p:sp>
        <p:nvSpPr>
          <p:cNvPr id="53" name="正方形/長方形 52"/>
          <p:cNvSpPr/>
          <p:nvPr/>
        </p:nvSpPr>
        <p:spPr>
          <a:xfrm>
            <a:off x="12482808" y="8845650"/>
            <a:ext cx="284052" cy="307777"/>
          </a:xfrm>
          <a:prstGeom prst="rect">
            <a:avLst/>
          </a:prstGeom>
        </p:spPr>
        <p:txBody>
          <a:bodyPr wrap="none">
            <a:spAutoFit/>
          </a:bodyPr>
          <a:lstStyle/>
          <a:p>
            <a:r>
              <a:rPr lang="ja-JP" altLang="en-US" dirty="0" smtClean="0"/>
              <a:t>  </a:t>
            </a:r>
            <a:endParaRPr lang="ja-JP" altLang="en-US" dirty="0"/>
          </a:p>
        </p:txBody>
      </p:sp>
      <p:sp>
        <p:nvSpPr>
          <p:cNvPr id="54" name="正方形/長方形 53"/>
          <p:cNvSpPr/>
          <p:nvPr/>
        </p:nvSpPr>
        <p:spPr>
          <a:xfrm>
            <a:off x="12482808" y="8845650"/>
            <a:ext cx="234360" cy="307777"/>
          </a:xfrm>
          <a:prstGeom prst="rect">
            <a:avLst/>
          </a:prstGeom>
        </p:spPr>
        <p:txBody>
          <a:bodyPr wrap="none">
            <a:spAutoFit/>
          </a:bodyPr>
          <a:lstStyle/>
          <a:p>
            <a:r>
              <a:rPr lang="ja-JP" altLang="en-US" dirty="0" smtClean="0"/>
              <a:t> </a:t>
            </a:r>
            <a:endParaRPr lang="ja-JP" altLang="en-US" dirty="0"/>
          </a:p>
        </p:txBody>
      </p:sp>
      <p:sp>
        <p:nvSpPr>
          <p:cNvPr id="55" name="テキスト ボックス 54"/>
          <p:cNvSpPr txBox="1"/>
          <p:nvPr/>
        </p:nvSpPr>
        <p:spPr>
          <a:xfrm>
            <a:off x="2369127" y="2286000"/>
            <a:ext cx="9908366" cy="954107"/>
          </a:xfrm>
          <a:prstGeom prst="rect">
            <a:avLst/>
          </a:prstGeom>
          <a:noFill/>
        </p:spPr>
        <p:txBody>
          <a:bodyPr wrap="square" rtlCol="0">
            <a:spAutoFit/>
          </a:bodyPr>
          <a:lstStyle/>
          <a:p>
            <a:r>
              <a:rPr lang="ja-JP" altLang="en-US" dirty="0" smtClean="0"/>
              <a:t>　</a:t>
            </a:r>
            <a:r>
              <a:rPr lang="ja-JP" altLang="ja-JP" dirty="0" smtClean="0"/>
              <a:t>特集「外出支援ハードとソフト」に関連して外出の楽しみ方の一つをご紹介します。健康維持のため散歩を日課にされた方のアルバムです。スマホ片手の散歩で撮りためた風景を季節ごとに整理してみようと思い立ちアルバムづくりに挑戦されました。身近な景色をさりげなく撮っている姿が目に浮かびます。作者の日常</a:t>
            </a:r>
            <a:r>
              <a:rPr lang="ja-JP" altLang="en-US" dirty="0" smtClean="0"/>
              <a:t>の</a:t>
            </a:r>
            <a:r>
              <a:rPr lang="ja-JP" altLang="ja-JP" dirty="0" smtClean="0"/>
              <a:t>おす</a:t>
            </a:r>
            <a:r>
              <a:rPr lang="ja-JP" altLang="ja-JP" dirty="0" err="1" smtClean="0"/>
              <a:t>そ</a:t>
            </a:r>
            <a:r>
              <a:rPr lang="ja-JP" altLang="ja-JP" dirty="0" smtClean="0"/>
              <a:t>わけのような写真集が出来上がりました。思いがけない発見が散歩の意欲を後押してくれます。うらやましくなるよう</a:t>
            </a:r>
            <a:r>
              <a:rPr lang="ja-JP" altLang="en-US" dirty="0" smtClean="0"/>
              <a:t>な「おっさん・・ぽ」です。</a:t>
            </a:r>
            <a:endParaRPr lang="ja-JP" altLang="ja-JP" dirty="0" smtClean="0"/>
          </a:p>
        </p:txBody>
      </p:sp>
      <p:sp>
        <p:nvSpPr>
          <p:cNvPr id="48" name="テキスト ボックス 47"/>
          <p:cNvSpPr txBox="1"/>
          <p:nvPr/>
        </p:nvSpPr>
        <p:spPr>
          <a:xfrm>
            <a:off x="3880623" y="1817648"/>
            <a:ext cx="7750099" cy="338554"/>
          </a:xfrm>
          <a:prstGeom prst="rect">
            <a:avLst/>
          </a:prstGeom>
          <a:noFill/>
        </p:spPr>
        <p:txBody>
          <a:bodyPr wrap="square" rtlCol="0">
            <a:spAutoFit/>
          </a:bodyPr>
          <a:lstStyle/>
          <a:p>
            <a:r>
              <a:rPr kumimoji="1" lang="ja-JP" altLang="en-US" sz="1600" dirty="0" smtClean="0">
                <a:solidFill>
                  <a:schemeClr val="bg1"/>
                </a:solidFill>
              </a:rPr>
              <a:t>ソフトな外出支援　　何気ない風景を切り取る写真集「小父散歩」（おっさんぽ）</a:t>
            </a:r>
            <a:endParaRPr kumimoji="1" lang="ja-JP" altLang="en-US" sz="1600" dirty="0">
              <a:solidFill>
                <a:schemeClr val="bg1"/>
              </a:solidFill>
            </a:endParaRPr>
          </a:p>
        </p:txBody>
      </p:sp>
      <p:sp>
        <p:nvSpPr>
          <p:cNvPr id="52" name="テキスト ボックス 51"/>
          <p:cNvSpPr txBox="1"/>
          <p:nvPr/>
        </p:nvSpPr>
        <p:spPr>
          <a:xfrm>
            <a:off x="2378617" y="6768789"/>
            <a:ext cx="9980341" cy="2462213"/>
          </a:xfrm>
          <a:prstGeom prst="rect">
            <a:avLst/>
          </a:prstGeom>
          <a:noFill/>
        </p:spPr>
        <p:txBody>
          <a:bodyPr wrap="square" rtlCol="0">
            <a:spAutoFit/>
          </a:bodyPr>
          <a:lstStyle/>
          <a:p>
            <a:r>
              <a:rPr lang="ja-JP" altLang="ja-JP" dirty="0" smtClean="0"/>
              <a:t>編集部から　「どこに行こう？」いままで行ったところにもう一度行ってみる</a:t>
            </a:r>
            <a:r>
              <a:rPr lang="ja-JP" altLang="en-US" dirty="0" smtClean="0"/>
              <a:t>。</a:t>
            </a:r>
            <a:r>
              <a:rPr lang="ja-JP" altLang="ja-JP" dirty="0" smtClean="0"/>
              <a:t>「繰り返し行ってみること</a:t>
            </a:r>
            <a:r>
              <a:rPr lang="ja-JP" altLang="en-US" dirty="0" smtClean="0"/>
              <a:t>、</a:t>
            </a:r>
            <a:r>
              <a:rPr lang="ja-JP" altLang="ja-JP" dirty="0" smtClean="0"/>
              <a:t>また</a:t>
            </a:r>
            <a:r>
              <a:rPr lang="ja-JP" altLang="ja-JP" dirty="0" err="1" smtClean="0"/>
              <a:t>楽し</a:t>
            </a:r>
            <a:r>
              <a:rPr lang="ja-JP" altLang="ja-JP" dirty="0" smtClean="0"/>
              <a:t>」ということをこの写真集が見せてくれます。同じ道でも違って見え、新しい発見がある。そしてまた行きたくなる。「行きたいところに行く」は、健康の秘訣に違いありません。</a:t>
            </a:r>
            <a:endParaRPr lang="en-US" altLang="ja-JP" dirty="0" smtClean="0"/>
          </a:p>
          <a:p>
            <a:endParaRPr lang="ja-JP" altLang="ja-JP" dirty="0" smtClean="0"/>
          </a:p>
          <a:p>
            <a:r>
              <a:rPr lang="ja-JP" altLang="en-US" dirty="0" smtClean="0"/>
              <a:t>　</a:t>
            </a:r>
            <a:r>
              <a:rPr lang="ja-JP" altLang="ja-JP" dirty="0" smtClean="0"/>
              <a:t>この写真集は、 以下のフォトブック作成サイトに登録</a:t>
            </a:r>
            <a:r>
              <a:rPr lang="en-US" altLang="ja-JP" dirty="0" smtClean="0"/>
              <a:t>(</a:t>
            </a:r>
            <a:r>
              <a:rPr lang="ja-JP" altLang="ja-JP" dirty="0" smtClean="0"/>
              <a:t>無料</a:t>
            </a:r>
            <a:r>
              <a:rPr lang="en-US" altLang="ja-JP" dirty="0" smtClean="0"/>
              <a:t>)</a:t>
            </a:r>
            <a:r>
              <a:rPr lang="ja-JP" altLang="ja-JP" dirty="0" smtClean="0"/>
              <a:t>して作成しました。</a:t>
            </a:r>
          </a:p>
          <a:p>
            <a:r>
              <a:rPr lang="en-US" altLang="ja-JP" dirty="0" err="1" smtClean="0"/>
              <a:t>PCでもスマホでも作成サイト</a:t>
            </a:r>
            <a:r>
              <a:rPr lang="en-US" altLang="ja-JP" dirty="0" smtClean="0"/>
              <a:t>＝「</a:t>
            </a:r>
            <a:r>
              <a:rPr lang="en-US" altLang="ja-JP" dirty="0" err="1" smtClean="0"/>
              <a:t>マイブック</a:t>
            </a:r>
            <a:r>
              <a:rPr lang="en-US" altLang="ja-JP" dirty="0" smtClean="0"/>
              <a:t>  [</a:t>
            </a:r>
            <a:r>
              <a:rPr lang="en-US" altLang="ja-JP" dirty="0" err="1" smtClean="0"/>
              <a:t>検索</a:t>
            </a:r>
            <a:r>
              <a:rPr lang="en-US" altLang="ja-JP" dirty="0" smtClean="0"/>
              <a:t>]」 </a:t>
            </a:r>
            <a:r>
              <a:rPr lang="en-US" altLang="ja-JP" dirty="0" err="1" smtClean="0"/>
              <a:t>スマホ限定作成サイト</a:t>
            </a:r>
            <a:r>
              <a:rPr lang="en-US" altLang="ja-JP" dirty="0" smtClean="0"/>
              <a:t>＝　「</a:t>
            </a:r>
            <a:r>
              <a:rPr lang="en-US" altLang="ja-JP" dirty="0" err="1" smtClean="0"/>
              <a:t>ノハナ</a:t>
            </a:r>
            <a:r>
              <a:rPr lang="en-US" altLang="ja-JP" dirty="0" smtClean="0"/>
              <a:t> [</a:t>
            </a:r>
            <a:r>
              <a:rPr lang="en-US" altLang="ja-JP" dirty="0" err="1" smtClean="0"/>
              <a:t>検索</a:t>
            </a:r>
            <a:r>
              <a:rPr lang="en-US" altLang="ja-JP" dirty="0" smtClean="0"/>
              <a:t>]」 </a:t>
            </a:r>
            <a:br>
              <a:rPr lang="en-US" altLang="ja-JP" dirty="0" smtClean="0"/>
            </a:br>
            <a:r>
              <a:rPr lang="ja-JP" altLang="en-US" dirty="0" smtClean="0"/>
              <a:t>　</a:t>
            </a:r>
            <a:r>
              <a:rPr lang="en-US" altLang="ja-JP" dirty="0" err="1" smtClean="0"/>
              <a:t>この写真集は、市販されていません</a:t>
            </a:r>
            <a:r>
              <a:rPr lang="en-US" altLang="ja-JP" dirty="0" smtClean="0"/>
              <a:t>。</a:t>
            </a:r>
            <a:r>
              <a:rPr lang="en-US" altLang="ja-JP" dirty="0" err="1" smtClean="0"/>
              <a:t>プライベートな写真集です</a:t>
            </a:r>
            <a:r>
              <a:rPr lang="en-US" altLang="ja-JP" dirty="0" smtClean="0"/>
              <a:t>。</a:t>
            </a:r>
            <a:r>
              <a:rPr lang="en-US" altLang="ja-JP" dirty="0" err="1" smtClean="0"/>
              <a:t>スマホとwebからみることができます</a:t>
            </a:r>
            <a:r>
              <a:rPr lang="en-US" altLang="ja-JP" dirty="0" smtClean="0"/>
              <a:t>。</a:t>
            </a:r>
          </a:p>
          <a:p>
            <a:r>
              <a:rPr lang="en-US" altLang="ja-JP" dirty="0" err="1" smtClean="0"/>
              <a:t>マイブックギャラリ</a:t>
            </a:r>
            <a:r>
              <a:rPr lang="en-US" altLang="ja-JP" dirty="0" smtClean="0"/>
              <a:t>ー[</a:t>
            </a:r>
            <a:r>
              <a:rPr lang="en-US" altLang="ja-JP" dirty="0" err="1" smtClean="0"/>
              <a:t>検索</a:t>
            </a:r>
            <a:r>
              <a:rPr lang="en-US" altLang="ja-JP" dirty="0" smtClean="0"/>
              <a:t>]→「</a:t>
            </a:r>
            <a:r>
              <a:rPr lang="en-US" altLang="ja-JP" dirty="0" err="1" smtClean="0"/>
              <a:t>フォトブック作成例」をクリック→右側の検索ボックスにニックネーム「トイコ」</a:t>
            </a:r>
            <a:r>
              <a:rPr lang="en-US" altLang="ja-JP" u="sng" dirty="0" err="1" smtClean="0"/>
              <a:t>と入力し</a:t>
            </a:r>
            <a:r>
              <a:rPr lang="en-US" altLang="ja-JP" u="sng" dirty="0" smtClean="0"/>
              <a:t>[</a:t>
            </a:r>
            <a:r>
              <a:rPr lang="en-US" altLang="ja-JP" u="sng" dirty="0" err="1" smtClean="0"/>
              <a:t>検索</a:t>
            </a:r>
            <a:r>
              <a:rPr lang="en-US" altLang="ja-JP" u="sng" dirty="0" smtClean="0"/>
              <a:t>]→</a:t>
            </a:r>
            <a:r>
              <a:rPr lang="en-US" altLang="ja-JP" u="sng" dirty="0" err="1" smtClean="0"/>
              <a:t>写真集の表紙画像をクリック</a:t>
            </a:r>
            <a:r>
              <a:rPr lang="en-US" altLang="ja-JP" dirty="0" smtClean="0"/>
              <a:t> </a:t>
            </a:r>
            <a:br>
              <a:rPr lang="en-US" altLang="ja-JP" dirty="0" smtClean="0"/>
            </a:br>
            <a:endParaRPr lang="en-US" altLang="ja-JP" dirty="0" smtClean="0"/>
          </a:p>
          <a:p>
            <a:endParaRPr kumimoji="1" lang="ja-JP" altLang="en-US" dirty="0"/>
          </a:p>
        </p:txBody>
      </p:sp>
      <p:pic>
        <p:nvPicPr>
          <p:cNvPr id="3" name="Picture 2"/>
          <p:cNvPicPr>
            <a:picLocks noChangeAspect="1" noChangeArrowheads="1"/>
          </p:cNvPicPr>
          <p:nvPr/>
        </p:nvPicPr>
        <p:blipFill>
          <a:blip r:embed="rId16"/>
          <a:srcRect/>
          <a:stretch>
            <a:fillRect/>
          </a:stretch>
        </p:blipFill>
        <p:spPr bwMode="auto">
          <a:xfrm>
            <a:off x="2468880" y="3291840"/>
            <a:ext cx="9692640" cy="3318613"/>
          </a:xfrm>
          <a:prstGeom prst="rect">
            <a:avLst/>
          </a:prstGeom>
          <a:noFill/>
          <a:ln w="9525">
            <a:noFill/>
            <a:miter lim="800000"/>
            <a:headEnd/>
            <a:tailEnd/>
          </a:ln>
          <a:effectLst/>
        </p:spPr>
      </p:pic>
      <p:sp>
        <p:nvSpPr>
          <p:cNvPr id="57" name="テキスト ボックス 56"/>
          <p:cNvSpPr txBox="1"/>
          <p:nvPr/>
        </p:nvSpPr>
        <p:spPr>
          <a:xfrm>
            <a:off x="8940801" y="13398501"/>
            <a:ext cx="3695700" cy="1384995"/>
          </a:xfrm>
          <a:prstGeom prst="rect">
            <a:avLst/>
          </a:prstGeom>
          <a:noFill/>
        </p:spPr>
        <p:txBody>
          <a:bodyPr wrap="square" rtlCol="0">
            <a:spAutoFit/>
          </a:bodyPr>
          <a:lstStyle/>
          <a:p>
            <a:r>
              <a:rPr lang="en-US" altLang="ja-JP" b="1" dirty="0" smtClean="0">
                <a:latin typeface="+mn-ea"/>
              </a:rPr>
              <a:t>【</a:t>
            </a:r>
            <a:r>
              <a:rPr lang="ja-JP" altLang="en-US" b="1" dirty="0" smtClean="0">
                <a:latin typeface="+mn-ea"/>
              </a:rPr>
              <a:t>手順３</a:t>
            </a:r>
            <a:r>
              <a:rPr lang="en-US" altLang="ja-JP" b="1" dirty="0" smtClean="0">
                <a:latin typeface="+mn-ea"/>
              </a:rPr>
              <a:t>】</a:t>
            </a:r>
          </a:p>
          <a:p>
            <a:r>
              <a:rPr lang="ja-JP" altLang="en-US" dirty="0" smtClean="0">
                <a:latin typeface="+mn-ea"/>
              </a:rPr>
              <a:t>最後に切りそろえて仕上げです。</a:t>
            </a:r>
          </a:p>
          <a:p>
            <a:r>
              <a:rPr lang="ja-JP" altLang="en-US" dirty="0" smtClean="0">
                <a:latin typeface="+mn-ea"/>
              </a:rPr>
              <a:t>フリンジのほぐしには、目打ちを使います。</a:t>
            </a:r>
            <a:endParaRPr lang="en-US" altLang="ja-JP" dirty="0" smtClean="0">
              <a:latin typeface="+mn-ea"/>
            </a:endParaRPr>
          </a:p>
          <a:p>
            <a:r>
              <a:rPr lang="ja-JP" altLang="en-US" dirty="0" smtClean="0">
                <a:latin typeface="+mn-ea"/>
              </a:rPr>
              <a:t>根気のいる仕事です。　このサイズで約</a:t>
            </a:r>
            <a:r>
              <a:rPr lang="en-US" altLang="ja-JP" dirty="0" smtClean="0">
                <a:latin typeface="+mn-ea"/>
              </a:rPr>
              <a:t>2</a:t>
            </a:r>
            <a:r>
              <a:rPr lang="ja-JP" altLang="en-US" dirty="0" smtClean="0">
                <a:latin typeface="+mn-ea"/>
              </a:rPr>
              <a:t>時間は、かかります。</a:t>
            </a:r>
          </a:p>
          <a:p>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2133</TotalTime>
  <Words>539</Words>
  <Application>Microsoft Office PowerPoint</Application>
  <PresentationFormat>ユーザー設定</PresentationFormat>
  <Paragraphs>288</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スライド 1</vt:lpstr>
      <vt:lpstr>スライド 2</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Ex-Image</dc:creator>
  <cp:lastModifiedBy>michiko tawara</cp:lastModifiedBy>
  <cp:revision>49</cp:revision>
  <dcterms:created xsi:type="dcterms:W3CDTF">2013-04-19T06:36:19Z</dcterms:created>
  <dcterms:modified xsi:type="dcterms:W3CDTF">2022-08-05T11:13:55Z</dcterms:modified>
</cp:coreProperties>
</file>